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5800725" cy="9094788"/>
  <p:defaultTextStyle>
    <a:defPPr>
      <a:defRPr lang="en-US"/>
    </a:defPPr>
    <a:lvl1pPr algn="l" rtl="0" fontAlgn="base">
      <a:spcBef>
        <a:spcPct val="0"/>
      </a:spcBef>
      <a:spcAft>
        <a:spcPct val="0"/>
      </a:spcAft>
      <a:defRPr sz="9300" kern="1200">
        <a:solidFill>
          <a:schemeClr val="tx1"/>
        </a:solidFill>
        <a:latin typeface="Arial" charset="0"/>
        <a:ea typeface="+mn-ea"/>
        <a:cs typeface="+mn-cs"/>
      </a:defRPr>
    </a:lvl1pPr>
    <a:lvl2pPr marL="457200" algn="l" rtl="0" fontAlgn="base">
      <a:spcBef>
        <a:spcPct val="0"/>
      </a:spcBef>
      <a:spcAft>
        <a:spcPct val="0"/>
      </a:spcAft>
      <a:defRPr sz="9300" kern="1200">
        <a:solidFill>
          <a:schemeClr val="tx1"/>
        </a:solidFill>
        <a:latin typeface="Arial" charset="0"/>
        <a:ea typeface="+mn-ea"/>
        <a:cs typeface="+mn-cs"/>
      </a:defRPr>
    </a:lvl2pPr>
    <a:lvl3pPr marL="914400" algn="l" rtl="0" fontAlgn="base">
      <a:spcBef>
        <a:spcPct val="0"/>
      </a:spcBef>
      <a:spcAft>
        <a:spcPct val="0"/>
      </a:spcAft>
      <a:defRPr sz="9300" kern="1200">
        <a:solidFill>
          <a:schemeClr val="tx1"/>
        </a:solidFill>
        <a:latin typeface="Arial" charset="0"/>
        <a:ea typeface="+mn-ea"/>
        <a:cs typeface="+mn-cs"/>
      </a:defRPr>
    </a:lvl3pPr>
    <a:lvl4pPr marL="1371600" algn="l" rtl="0" fontAlgn="base">
      <a:spcBef>
        <a:spcPct val="0"/>
      </a:spcBef>
      <a:spcAft>
        <a:spcPct val="0"/>
      </a:spcAft>
      <a:defRPr sz="9300" kern="1200">
        <a:solidFill>
          <a:schemeClr val="tx1"/>
        </a:solidFill>
        <a:latin typeface="Arial" charset="0"/>
        <a:ea typeface="+mn-ea"/>
        <a:cs typeface="+mn-cs"/>
      </a:defRPr>
    </a:lvl4pPr>
    <a:lvl5pPr marL="1828800" algn="l" rtl="0" fontAlgn="base">
      <a:spcBef>
        <a:spcPct val="0"/>
      </a:spcBef>
      <a:spcAft>
        <a:spcPct val="0"/>
      </a:spcAft>
      <a:defRPr sz="9300" kern="1200">
        <a:solidFill>
          <a:schemeClr val="tx1"/>
        </a:solidFill>
        <a:latin typeface="Arial" charset="0"/>
        <a:ea typeface="+mn-ea"/>
        <a:cs typeface="+mn-cs"/>
      </a:defRPr>
    </a:lvl5pPr>
    <a:lvl6pPr marL="2286000" algn="l" defTabSz="914400" rtl="0" eaLnBrk="1" latinLnBrk="0" hangingPunct="1">
      <a:defRPr sz="9300" kern="1200">
        <a:solidFill>
          <a:schemeClr val="tx1"/>
        </a:solidFill>
        <a:latin typeface="Arial" charset="0"/>
        <a:ea typeface="+mn-ea"/>
        <a:cs typeface="+mn-cs"/>
      </a:defRPr>
    </a:lvl6pPr>
    <a:lvl7pPr marL="2743200" algn="l" defTabSz="914400" rtl="0" eaLnBrk="1" latinLnBrk="0" hangingPunct="1">
      <a:defRPr sz="9300" kern="1200">
        <a:solidFill>
          <a:schemeClr val="tx1"/>
        </a:solidFill>
        <a:latin typeface="Arial" charset="0"/>
        <a:ea typeface="+mn-ea"/>
        <a:cs typeface="+mn-cs"/>
      </a:defRPr>
    </a:lvl7pPr>
    <a:lvl8pPr marL="3200400" algn="l" defTabSz="914400" rtl="0" eaLnBrk="1" latinLnBrk="0" hangingPunct="1">
      <a:defRPr sz="9300" kern="1200">
        <a:solidFill>
          <a:schemeClr val="tx1"/>
        </a:solidFill>
        <a:latin typeface="Arial" charset="0"/>
        <a:ea typeface="+mn-ea"/>
        <a:cs typeface="+mn-cs"/>
      </a:defRPr>
    </a:lvl8pPr>
    <a:lvl9pPr marL="3657600" algn="l" defTabSz="914400" rtl="0" eaLnBrk="1" latinLnBrk="0" hangingPunct="1">
      <a:defRPr sz="93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1E9229"/>
    <a:srgbClr val="DC8512"/>
    <a:srgbClr val="EFA23B"/>
    <a:srgbClr val="DCE8F4"/>
    <a:srgbClr val="FF9966"/>
    <a:srgbClr val="FFCCCC"/>
    <a:srgbClr val="CCECFF"/>
    <a:srgbClr val="001E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28" d="100"/>
          <a:sy n="28" d="100"/>
        </p:scale>
        <p:origin x="-1530" y="-78"/>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E44D62-E9B9-4A1F-9D60-78A1B8BD2136}" type="slidenum">
              <a:rPr lang="en-US"/>
              <a:pPr>
                <a:defRPr/>
              </a:pPr>
              <a:t>‹#›</a:t>
            </a:fld>
            <a:endParaRPr lang="en-US"/>
          </a:p>
        </p:txBody>
      </p:sp>
    </p:spTree>
    <p:extLst>
      <p:ext uri="{BB962C8B-B14F-4D97-AF65-F5344CB8AC3E}">
        <p14:creationId xmlns:p14="http://schemas.microsoft.com/office/powerpoint/2010/main" val="1652127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277C51-0625-40F0-8A02-D153CC2D7029}" type="slidenum">
              <a:rPr lang="en-US"/>
              <a:pPr>
                <a:defRPr/>
              </a:pPr>
              <a:t>‹#›</a:t>
            </a:fld>
            <a:endParaRPr lang="en-US"/>
          </a:p>
        </p:txBody>
      </p:sp>
    </p:spTree>
    <p:extLst>
      <p:ext uri="{BB962C8B-B14F-4D97-AF65-F5344CB8AC3E}">
        <p14:creationId xmlns:p14="http://schemas.microsoft.com/office/powerpoint/2010/main" val="4242859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7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1317625"/>
            <a:ext cx="29475113" cy="28087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9A1A37-7051-412A-8F35-8483CD8F48E7}" type="slidenum">
              <a:rPr lang="en-US"/>
              <a:pPr>
                <a:defRPr/>
              </a:pPr>
              <a:t>‹#›</a:t>
            </a:fld>
            <a:endParaRPr lang="en-US"/>
          </a:p>
        </p:txBody>
      </p:sp>
    </p:spTree>
    <p:extLst>
      <p:ext uri="{BB962C8B-B14F-4D97-AF65-F5344CB8AC3E}">
        <p14:creationId xmlns:p14="http://schemas.microsoft.com/office/powerpoint/2010/main" val="3709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72C493-C7EB-4BEF-9EB3-C72AA1A173D7}" type="slidenum">
              <a:rPr lang="en-US"/>
              <a:pPr>
                <a:defRPr/>
              </a:pPr>
              <a:t>‹#›</a:t>
            </a:fld>
            <a:endParaRPr lang="en-US"/>
          </a:p>
        </p:txBody>
      </p:sp>
    </p:spTree>
    <p:extLst>
      <p:ext uri="{BB962C8B-B14F-4D97-AF65-F5344CB8AC3E}">
        <p14:creationId xmlns:p14="http://schemas.microsoft.com/office/powerpoint/2010/main" val="2428922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39EF23-2AC5-4B50-8C9E-5F8D49668A77}" type="slidenum">
              <a:rPr lang="en-US"/>
              <a:pPr>
                <a:defRPr/>
              </a:pPr>
              <a:t>‹#›</a:t>
            </a:fld>
            <a:endParaRPr lang="en-US"/>
          </a:p>
        </p:txBody>
      </p:sp>
    </p:spTree>
    <p:extLst>
      <p:ext uri="{BB962C8B-B14F-4D97-AF65-F5344CB8AC3E}">
        <p14:creationId xmlns:p14="http://schemas.microsoft.com/office/powerpoint/2010/main" val="448625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5"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BBD8762-0F6F-41F2-8E1E-C5EF6CE7FF3C}" type="slidenum">
              <a:rPr lang="en-US"/>
              <a:pPr>
                <a:defRPr/>
              </a:pPr>
              <a:t>‹#›</a:t>
            </a:fld>
            <a:endParaRPr lang="en-US"/>
          </a:p>
        </p:txBody>
      </p:sp>
    </p:spTree>
    <p:extLst>
      <p:ext uri="{BB962C8B-B14F-4D97-AF65-F5344CB8AC3E}">
        <p14:creationId xmlns:p14="http://schemas.microsoft.com/office/powerpoint/2010/main" val="3305397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245EB89-E1F0-4213-BFCF-D6A06A13C4EF}" type="slidenum">
              <a:rPr lang="en-US"/>
              <a:pPr>
                <a:defRPr/>
              </a:pPr>
              <a:t>‹#›</a:t>
            </a:fld>
            <a:endParaRPr lang="en-US"/>
          </a:p>
        </p:txBody>
      </p:sp>
    </p:spTree>
    <p:extLst>
      <p:ext uri="{BB962C8B-B14F-4D97-AF65-F5344CB8AC3E}">
        <p14:creationId xmlns:p14="http://schemas.microsoft.com/office/powerpoint/2010/main" val="403735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9249905-9305-4041-8B60-8DE0824E8129}" type="slidenum">
              <a:rPr lang="en-US"/>
              <a:pPr>
                <a:defRPr/>
              </a:pPr>
              <a:t>‹#›</a:t>
            </a:fld>
            <a:endParaRPr lang="en-US"/>
          </a:p>
        </p:txBody>
      </p:sp>
    </p:spTree>
    <p:extLst>
      <p:ext uri="{BB962C8B-B14F-4D97-AF65-F5344CB8AC3E}">
        <p14:creationId xmlns:p14="http://schemas.microsoft.com/office/powerpoint/2010/main" val="832812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7C76933-D99D-4DC1-BD09-1072CC92B201}" type="slidenum">
              <a:rPr lang="en-US"/>
              <a:pPr>
                <a:defRPr/>
              </a:pPr>
              <a:t>‹#›</a:t>
            </a:fld>
            <a:endParaRPr lang="en-US"/>
          </a:p>
        </p:txBody>
      </p:sp>
    </p:spTree>
    <p:extLst>
      <p:ext uri="{BB962C8B-B14F-4D97-AF65-F5344CB8AC3E}">
        <p14:creationId xmlns:p14="http://schemas.microsoft.com/office/powerpoint/2010/main" val="754493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6A5529-8465-4E7D-9DB8-D374C51CD792}" type="slidenum">
              <a:rPr lang="en-US"/>
              <a:pPr>
                <a:defRPr/>
              </a:pPr>
              <a:t>‹#›</a:t>
            </a:fld>
            <a:endParaRPr lang="en-US"/>
          </a:p>
        </p:txBody>
      </p:sp>
    </p:spTree>
    <p:extLst>
      <p:ext uri="{BB962C8B-B14F-4D97-AF65-F5344CB8AC3E}">
        <p14:creationId xmlns:p14="http://schemas.microsoft.com/office/powerpoint/2010/main" val="382911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022C6C-C3BF-4CE1-8842-0AC597017372}" type="slidenum">
              <a:rPr lang="en-US"/>
              <a:pPr>
                <a:defRPr/>
              </a:pPr>
              <a:t>‹#›</a:t>
            </a:fld>
            <a:endParaRPr lang="en-US"/>
          </a:p>
        </p:txBody>
      </p:sp>
    </p:spTree>
    <p:extLst>
      <p:ext uri="{BB962C8B-B14F-4D97-AF65-F5344CB8AC3E}">
        <p14:creationId xmlns:p14="http://schemas.microsoft.com/office/powerpoint/2010/main" val="2601810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9000">
              <a:srgbClr val="E1EEFF">
                <a:lumMod val="95000"/>
              </a:srgbClr>
            </a:gs>
            <a:gs pos="72000">
              <a:schemeClr val="accent5">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1317625"/>
            <a:ext cx="3950335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8" tIns="235129" rIns="470258" bIns="235129"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93925" y="7680325"/>
            <a:ext cx="39503350" cy="21724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8" tIns="235129" rIns="470258" bIns="23512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3925" y="29976763"/>
            <a:ext cx="102425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8" tIns="235129" rIns="470258" bIns="235129" numCol="1" anchor="t" anchorCtr="0" compatLnSpc="1">
            <a:prstTxWarp prst="textNoShape">
              <a:avLst/>
            </a:prstTxWarp>
          </a:bodyPr>
          <a:lstStyle>
            <a:lvl1pPr defTabSz="4702175">
              <a:defRPr sz="7200" smtClean="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995525" y="29976763"/>
            <a:ext cx="139001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8" tIns="235129" rIns="470258" bIns="235129" numCol="1" anchor="t" anchorCtr="0" compatLnSpc="1">
            <a:prstTxWarp prst="textNoShape">
              <a:avLst/>
            </a:prstTxWarp>
          </a:bodyPr>
          <a:lstStyle>
            <a:lvl1pPr algn="ctr" defTabSz="4702175">
              <a:defRPr sz="7200" smtClean="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1454725" y="29976763"/>
            <a:ext cx="102425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8" tIns="235129" rIns="470258" bIns="235129" numCol="1" anchor="t" anchorCtr="0" compatLnSpc="1">
            <a:prstTxWarp prst="textNoShape">
              <a:avLst/>
            </a:prstTxWarp>
          </a:bodyPr>
          <a:lstStyle>
            <a:lvl1pPr algn="r" defTabSz="4702175">
              <a:defRPr sz="7200" smtClean="0">
                <a:latin typeface="Arial" pitchFamily="34" charset="0"/>
              </a:defRPr>
            </a:lvl1pPr>
          </a:lstStyle>
          <a:p>
            <a:pPr>
              <a:defRPr/>
            </a:pPr>
            <a:fld id="{25043CB6-A91D-4176-912B-555F54C38C9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02175" rtl="0" eaLnBrk="0" fontAlgn="base" hangingPunct="0">
        <a:spcBef>
          <a:spcPct val="0"/>
        </a:spcBef>
        <a:spcAft>
          <a:spcPct val="0"/>
        </a:spcAft>
        <a:defRPr sz="22600">
          <a:solidFill>
            <a:schemeClr val="tx2"/>
          </a:solidFill>
          <a:latin typeface="+mj-lt"/>
          <a:ea typeface="+mj-ea"/>
          <a:cs typeface="+mj-cs"/>
        </a:defRPr>
      </a:lvl1pPr>
      <a:lvl2pPr algn="ctr" defTabSz="4702175" rtl="0" eaLnBrk="0" fontAlgn="base" hangingPunct="0">
        <a:spcBef>
          <a:spcPct val="0"/>
        </a:spcBef>
        <a:spcAft>
          <a:spcPct val="0"/>
        </a:spcAft>
        <a:defRPr sz="22600">
          <a:solidFill>
            <a:schemeClr val="tx2"/>
          </a:solidFill>
          <a:latin typeface="Arial" pitchFamily="34" charset="0"/>
        </a:defRPr>
      </a:lvl2pPr>
      <a:lvl3pPr algn="ctr" defTabSz="4702175" rtl="0" eaLnBrk="0" fontAlgn="base" hangingPunct="0">
        <a:spcBef>
          <a:spcPct val="0"/>
        </a:spcBef>
        <a:spcAft>
          <a:spcPct val="0"/>
        </a:spcAft>
        <a:defRPr sz="22600">
          <a:solidFill>
            <a:schemeClr val="tx2"/>
          </a:solidFill>
          <a:latin typeface="Arial" pitchFamily="34" charset="0"/>
        </a:defRPr>
      </a:lvl3pPr>
      <a:lvl4pPr algn="ctr" defTabSz="4702175" rtl="0" eaLnBrk="0" fontAlgn="base" hangingPunct="0">
        <a:spcBef>
          <a:spcPct val="0"/>
        </a:spcBef>
        <a:spcAft>
          <a:spcPct val="0"/>
        </a:spcAft>
        <a:defRPr sz="22600">
          <a:solidFill>
            <a:schemeClr val="tx2"/>
          </a:solidFill>
          <a:latin typeface="Arial" pitchFamily="34" charset="0"/>
        </a:defRPr>
      </a:lvl4pPr>
      <a:lvl5pPr algn="ctr" defTabSz="4702175" rtl="0" eaLnBrk="0" fontAlgn="base" hangingPunct="0">
        <a:spcBef>
          <a:spcPct val="0"/>
        </a:spcBef>
        <a:spcAft>
          <a:spcPct val="0"/>
        </a:spcAft>
        <a:defRPr sz="22600">
          <a:solidFill>
            <a:schemeClr val="tx2"/>
          </a:solidFill>
          <a:latin typeface="Arial" pitchFamily="34" charset="0"/>
        </a:defRPr>
      </a:lvl5pPr>
      <a:lvl6pPr marL="457200" algn="ctr" defTabSz="4702175" rtl="0" fontAlgn="base">
        <a:spcBef>
          <a:spcPct val="0"/>
        </a:spcBef>
        <a:spcAft>
          <a:spcPct val="0"/>
        </a:spcAft>
        <a:defRPr sz="22600">
          <a:solidFill>
            <a:schemeClr val="tx2"/>
          </a:solidFill>
          <a:latin typeface="Arial" pitchFamily="34" charset="0"/>
        </a:defRPr>
      </a:lvl6pPr>
      <a:lvl7pPr marL="914400" algn="ctr" defTabSz="4702175" rtl="0" fontAlgn="base">
        <a:spcBef>
          <a:spcPct val="0"/>
        </a:spcBef>
        <a:spcAft>
          <a:spcPct val="0"/>
        </a:spcAft>
        <a:defRPr sz="22600">
          <a:solidFill>
            <a:schemeClr val="tx2"/>
          </a:solidFill>
          <a:latin typeface="Arial" pitchFamily="34" charset="0"/>
        </a:defRPr>
      </a:lvl7pPr>
      <a:lvl8pPr marL="1371600" algn="ctr" defTabSz="4702175" rtl="0" fontAlgn="base">
        <a:spcBef>
          <a:spcPct val="0"/>
        </a:spcBef>
        <a:spcAft>
          <a:spcPct val="0"/>
        </a:spcAft>
        <a:defRPr sz="22600">
          <a:solidFill>
            <a:schemeClr val="tx2"/>
          </a:solidFill>
          <a:latin typeface="Arial" pitchFamily="34" charset="0"/>
        </a:defRPr>
      </a:lvl8pPr>
      <a:lvl9pPr marL="1828800" algn="ctr" defTabSz="4702175" rtl="0" fontAlgn="base">
        <a:spcBef>
          <a:spcPct val="0"/>
        </a:spcBef>
        <a:spcAft>
          <a:spcPct val="0"/>
        </a:spcAft>
        <a:defRPr sz="22600">
          <a:solidFill>
            <a:schemeClr val="tx2"/>
          </a:solidFill>
          <a:latin typeface="Arial" pitchFamily="34" charset="0"/>
        </a:defRPr>
      </a:lvl9pPr>
    </p:titleStyle>
    <p:bodyStyle>
      <a:lvl1pPr marL="1763713" indent="-1763713" algn="l" defTabSz="4702175" rtl="0" eaLnBrk="0" fontAlgn="base" hangingPunct="0">
        <a:spcBef>
          <a:spcPct val="20000"/>
        </a:spcBef>
        <a:spcAft>
          <a:spcPct val="0"/>
        </a:spcAft>
        <a:buChar char="•"/>
        <a:defRPr sz="16500">
          <a:solidFill>
            <a:schemeClr val="tx1"/>
          </a:solidFill>
          <a:latin typeface="+mn-lt"/>
          <a:ea typeface="+mn-ea"/>
          <a:cs typeface="+mn-cs"/>
        </a:defRPr>
      </a:lvl1pPr>
      <a:lvl2pPr marL="3821113" indent="-1470025" algn="l" defTabSz="4702175" rtl="0" eaLnBrk="0" fontAlgn="base" hangingPunct="0">
        <a:spcBef>
          <a:spcPct val="20000"/>
        </a:spcBef>
        <a:spcAft>
          <a:spcPct val="0"/>
        </a:spcAft>
        <a:buChar char="–"/>
        <a:defRPr sz="14400">
          <a:solidFill>
            <a:schemeClr val="tx1"/>
          </a:solidFill>
          <a:latin typeface="+mn-lt"/>
        </a:defRPr>
      </a:lvl2pPr>
      <a:lvl3pPr marL="5878513" indent="-1176338" algn="l" defTabSz="4702175" rtl="0" eaLnBrk="0" fontAlgn="base" hangingPunct="0">
        <a:spcBef>
          <a:spcPct val="20000"/>
        </a:spcBef>
        <a:spcAft>
          <a:spcPct val="0"/>
        </a:spcAft>
        <a:buChar char="•"/>
        <a:defRPr sz="12300">
          <a:solidFill>
            <a:schemeClr val="tx1"/>
          </a:solidFill>
          <a:latin typeface="+mn-lt"/>
        </a:defRPr>
      </a:lvl3pPr>
      <a:lvl4pPr marL="8229600" indent="-1176338" algn="l" defTabSz="4702175" rtl="0" eaLnBrk="0" fontAlgn="base" hangingPunct="0">
        <a:spcBef>
          <a:spcPct val="20000"/>
        </a:spcBef>
        <a:spcAft>
          <a:spcPct val="0"/>
        </a:spcAft>
        <a:buChar char="–"/>
        <a:defRPr sz="10300">
          <a:solidFill>
            <a:schemeClr val="tx1"/>
          </a:solidFill>
          <a:latin typeface="+mn-lt"/>
        </a:defRPr>
      </a:lvl4pPr>
      <a:lvl5pPr marL="10580688" indent="-1174750" algn="l" defTabSz="4702175" rtl="0" eaLnBrk="0" fontAlgn="base" hangingPunct="0">
        <a:spcBef>
          <a:spcPct val="20000"/>
        </a:spcBef>
        <a:spcAft>
          <a:spcPct val="0"/>
        </a:spcAft>
        <a:buChar char="»"/>
        <a:defRPr sz="10300">
          <a:solidFill>
            <a:schemeClr val="tx1"/>
          </a:solidFill>
          <a:latin typeface="+mn-lt"/>
        </a:defRPr>
      </a:lvl5pPr>
      <a:lvl6pPr marL="11037888" indent="-1174750" algn="l" defTabSz="4702175" rtl="0" fontAlgn="base">
        <a:spcBef>
          <a:spcPct val="20000"/>
        </a:spcBef>
        <a:spcAft>
          <a:spcPct val="0"/>
        </a:spcAft>
        <a:buChar char="»"/>
        <a:defRPr sz="10300">
          <a:solidFill>
            <a:schemeClr val="tx1"/>
          </a:solidFill>
          <a:latin typeface="+mn-lt"/>
        </a:defRPr>
      </a:lvl6pPr>
      <a:lvl7pPr marL="11495088" indent="-1174750" algn="l" defTabSz="4702175" rtl="0" fontAlgn="base">
        <a:spcBef>
          <a:spcPct val="20000"/>
        </a:spcBef>
        <a:spcAft>
          <a:spcPct val="0"/>
        </a:spcAft>
        <a:buChar char="»"/>
        <a:defRPr sz="10300">
          <a:solidFill>
            <a:schemeClr val="tx1"/>
          </a:solidFill>
          <a:latin typeface="+mn-lt"/>
        </a:defRPr>
      </a:lvl7pPr>
      <a:lvl8pPr marL="11952288" indent="-1174750" algn="l" defTabSz="4702175" rtl="0" fontAlgn="base">
        <a:spcBef>
          <a:spcPct val="20000"/>
        </a:spcBef>
        <a:spcAft>
          <a:spcPct val="0"/>
        </a:spcAft>
        <a:buChar char="»"/>
        <a:defRPr sz="10300">
          <a:solidFill>
            <a:schemeClr val="tx1"/>
          </a:solidFill>
          <a:latin typeface="+mn-lt"/>
        </a:defRPr>
      </a:lvl8pPr>
      <a:lvl9pPr marL="12409488" indent="-1174750" algn="l" defTabSz="4702175" rtl="0" fontAlgn="base">
        <a:spcBef>
          <a:spcPct val="20000"/>
        </a:spcBef>
        <a:spcAft>
          <a:spcPct val="0"/>
        </a:spcAft>
        <a:buChar char="»"/>
        <a:defRPr sz="10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7"/>
          <p:cNvSpPr>
            <a:spLocks noChangeArrowheads="1"/>
          </p:cNvSpPr>
          <p:nvPr/>
        </p:nvSpPr>
        <p:spPr bwMode="auto">
          <a:xfrm>
            <a:off x="0" y="437322"/>
            <a:ext cx="43891200" cy="3652540"/>
          </a:xfrm>
          <a:prstGeom prst="rect">
            <a:avLst/>
          </a:prstGeom>
          <a:solidFill>
            <a:schemeClr val="accent6">
              <a:lumMod val="75000"/>
            </a:schemeClr>
          </a:solidFill>
          <a:ln>
            <a:noFill/>
          </a:ln>
          <a:effectLst/>
        </p:spPr>
        <p:txBody>
          <a:bodyPr wrap="none" anchor="ctr"/>
          <a:lstStyle/>
          <a:p>
            <a:endParaRPr lang="en-US"/>
          </a:p>
        </p:txBody>
      </p:sp>
      <p:sp>
        <p:nvSpPr>
          <p:cNvPr id="32" name="Rectangle 27"/>
          <p:cNvSpPr>
            <a:spLocks noChangeArrowheads="1"/>
          </p:cNvSpPr>
          <p:nvPr/>
        </p:nvSpPr>
        <p:spPr bwMode="auto">
          <a:xfrm>
            <a:off x="0" y="1"/>
            <a:ext cx="43891200" cy="5646288"/>
          </a:xfrm>
          <a:prstGeom prst="rect">
            <a:avLst/>
          </a:prstGeom>
          <a:gradFill>
            <a:gsLst>
              <a:gs pos="5000">
                <a:schemeClr val="accent6">
                  <a:lumMod val="75000"/>
                </a:schemeClr>
              </a:gs>
              <a:gs pos="100000">
                <a:schemeClr val="accent5">
                  <a:lumMod val="60000"/>
                  <a:lumOff val="40000"/>
                </a:schemeClr>
              </a:gs>
            </a:gsLst>
            <a:lin ang="0" scaled="1"/>
          </a:gradFill>
          <a:ln>
            <a:noFill/>
          </a:ln>
          <a:effectLst/>
        </p:spPr>
        <p:txBody>
          <a:bodyPr wrap="none" anchor="ctr"/>
          <a:lstStyle/>
          <a:p>
            <a:endParaRPr lang="en-US"/>
          </a:p>
        </p:txBody>
      </p:sp>
      <p:sp>
        <p:nvSpPr>
          <p:cNvPr id="2052" name="Rectangle 4"/>
          <p:cNvSpPr>
            <a:spLocks noChangeArrowheads="1"/>
          </p:cNvSpPr>
          <p:nvPr/>
        </p:nvSpPr>
        <p:spPr bwMode="auto">
          <a:xfrm>
            <a:off x="0" y="130365"/>
            <a:ext cx="43804909" cy="5196618"/>
          </a:xfrm>
          <a:prstGeom prst="rect">
            <a:avLst/>
          </a:prstGeom>
          <a:noFill/>
          <a:ln>
            <a:noFill/>
          </a:ln>
          <a:effectLst/>
          <a:extLst/>
        </p:spPr>
        <p:txBody>
          <a:bodyPr lIns="137160" tIns="68580" rIns="137160" bIns="68580" anchor="ctr"/>
          <a:lstStyle/>
          <a:p>
            <a:pPr algn="ctr"/>
            <a:r>
              <a:rPr lang="en-US" sz="8800" b="1" dirty="0" smtClean="0">
                <a:solidFill>
                  <a:schemeClr val="bg1"/>
                </a:solidFill>
              </a:rPr>
              <a:t>G-CSF enhances recruitment of regulatory T cells to the decidua during the first trimester in women with a history of recurrent miscarriage</a:t>
            </a:r>
          </a:p>
          <a:p>
            <a:pPr algn="ctr"/>
            <a:r>
              <a:rPr lang="en-US" sz="6000" i="1" dirty="0" smtClean="0">
                <a:solidFill>
                  <a:srgbClr val="FFFF00"/>
                </a:solidFill>
                <a:latin typeface="Trebuchet MS" pitchFamily="34" charset="0"/>
              </a:rPr>
              <a:t>Darren R. Ritsick</a:t>
            </a:r>
            <a:r>
              <a:rPr lang="en-US" sz="6000" i="1" baseline="30000" dirty="0" smtClean="0">
                <a:solidFill>
                  <a:srgbClr val="FFFF00"/>
                </a:solidFill>
                <a:latin typeface="Trebuchet MS" pitchFamily="34" charset="0"/>
              </a:rPr>
              <a:t>1</a:t>
            </a:r>
            <a:r>
              <a:rPr lang="en-US" sz="6000" i="1" dirty="0" smtClean="0">
                <a:solidFill>
                  <a:srgbClr val="FFFF00"/>
                </a:solidFill>
                <a:latin typeface="Trebuchet MS" pitchFamily="34" charset="0"/>
              </a:rPr>
              <a:t>, Nadera Mansouri-Attia</a:t>
            </a:r>
            <a:r>
              <a:rPr lang="en-US" sz="6000" i="1" baseline="30000" dirty="0" smtClean="0">
                <a:solidFill>
                  <a:srgbClr val="FFFF00"/>
                </a:solidFill>
                <a:latin typeface="Trebuchet MS" pitchFamily="34" charset="0"/>
              </a:rPr>
              <a:t>1</a:t>
            </a:r>
            <a:r>
              <a:rPr lang="en-US" sz="6000" i="1" dirty="0" smtClean="0">
                <a:solidFill>
                  <a:srgbClr val="FFFF00"/>
                </a:solidFill>
                <a:latin typeface="Trebuchet MS" pitchFamily="34" charset="0"/>
              </a:rPr>
              <a:t>, Cassidy Bommer</a:t>
            </a:r>
            <a:r>
              <a:rPr lang="en-US" sz="6000" i="1" baseline="30000" dirty="0" smtClean="0">
                <a:solidFill>
                  <a:srgbClr val="FFFF00"/>
                </a:solidFill>
                <a:latin typeface="Trebuchet MS" pitchFamily="34" charset="0"/>
              </a:rPr>
              <a:t>1</a:t>
            </a:r>
            <a:r>
              <a:rPr lang="en-US" sz="6000" i="1" dirty="0" smtClean="0">
                <a:solidFill>
                  <a:srgbClr val="FFFF00"/>
                </a:solidFill>
                <a:latin typeface="Trebuchet MS" pitchFamily="34" charset="0"/>
              </a:rPr>
              <a:t>, Benjamin Leader</a:t>
            </a:r>
            <a:r>
              <a:rPr lang="en-US" sz="6000" i="1" baseline="30000" dirty="0" smtClean="0">
                <a:solidFill>
                  <a:srgbClr val="FFFF00"/>
                </a:solidFill>
                <a:latin typeface="Trebuchet MS" pitchFamily="34" charset="0"/>
              </a:rPr>
              <a:t>2</a:t>
            </a:r>
            <a:r>
              <a:rPr lang="en-US" sz="6000" i="1" dirty="0" smtClean="0">
                <a:solidFill>
                  <a:srgbClr val="FFFF00"/>
                </a:solidFill>
                <a:latin typeface="Trebuchet MS" pitchFamily="34" charset="0"/>
              </a:rPr>
              <a:t>, Jeffrey Braverman</a:t>
            </a:r>
            <a:r>
              <a:rPr lang="en-US" sz="6000" i="1" baseline="30000" dirty="0" smtClean="0">
                <a:solidFill>
                  <a:srgbClr val="FFFF00"/>
                </a:solidFill>
                <a:latin typeface="Trebuchet MS" pitchFamily="34" charset="0"/>
              </a:rPr>
              <a:t>1</a:t>
            </a:r>
            <a:endParaRPr lang="en-US" sz="6000" i="1" baseline="30000" dirty="0">
              <a:solidFill>
                <a:srgbClr val="FFFF00"/>
              </a:solidFill>
              <a:latin typeface="Trebuchet MS" pitchFamily="34" charset="0"/>
            </a:endParaRPr>
          </a:p>
          <a:p>
            <a:pPr algn="ctr" defTabSz="4703763">
              <a:defRPr/>
            </a:pPr>
            <a:r>
              <a:rPr lang="en-US" sz="6000" i="1" baseline="30000" dirty="0" smtClean="0">
                <a:solidFill>
                  <a:schemeClr val="bg1"/>
                </a:solidFill>
                <a:latin typeface="Trebuchet MS" pitchFamily="34" charset="0"/>
              </a:rPr>
              <a:t>1</a:t>
            </a:r>
            <a:r>
              <a:rPr lang="en-US" sz="6000" i="1" dirty="0" smtClean="0">
                <a:solidFill>
                  <a:schemeClr val="bg1"/>
                </a:solidFill>
                <a:latin typeface="Trebuchet MS" pitchFamily="34" charset="0"/>
              </a:rPr>
              <a:t>Braverman IVF and Reproductive Immunology, PC, NY, USA; </a:t>
            </a:r>
            <a:r>
              <a:rPr lang="en-US" sz="6000" i="1" baseline="30000" dirty="0" smtClean="0">
                <a:solidFill>
                  <a:schemeClr val="bg1"/>
                </a:solidFill>
                <a:latin typeface="Trebuchet MS" pitchFamily="34" charset="0"/>
              </a:rPr>
              <a:t>2</a:t>
            </a:r>
            <a:r>
              <a:rPr lang="en-US" sz="6000" i="1" dirty="0" smtClean="0">
                <a:solidFill>
                  <a:schemeClr val="bg1"/>
                </a:solidFill>
                <a:latin typeface="Trebuchet MS" pitchFamily="34" charset="0"/>
              </a:rPr>
              <a:t>ReproSource, Inc., MA, USA</a:t>
            </a:r>
            <a:endParaRPr lang="en-US" sz="6000" i="1" dirty="0">
              <a:solidFill>
                <a:schemeClr val="bg1"/>
              </a:solidFill>
              <a:latin typeface="Trebuchet MS" pitchFamily="34" charset="0"/>
            </a:endParaRPr>
          </a:p>
        </p:txBody>
      </p:sp>
      <p:sp>
        <p:nvSpPr>
          <p:cNvPr id="2054" name="Rectangle 7"/>
          <p:cNvSpPr>
            <a:spLocks noChangeArrowheads="1"/>
          </p:cNvSpPr>
          <p:nvPr/>
        </p:nvSpPr>
        <p:spPr bwMode="auto">
          <a:xfrm>
            <a:off x="-3" y="5798564"/>
            <a:ext cx="21744432" cy="1371600"/>
          </a:xfrm>
          <a:prstGeom prst="rect">
            <a:avLst/>
          </a:prstGeom>
          <a:gradFill>
            <a:gsLst>
              <a:gs pos="5000">
                <a:schemeClr val="accent6">
                  <a:lumMod val="75000"/>
                </a:schemeClr>
              </a:gs>
              <a:gs pos="100000">
                <a:schemeClr val="accent5">
                  <a:lumMod val="60000"/>
                  <a:lumOff val="40000"/>
                </a:schemeClr>
              </a:gs>
            </a:gsLst>
            <a:lin ang="0" scaled="1"/>
          </a:gradFill>
          <a:ln>
            <a:noFill/>
          </a:ln>
          <a:effectLst>
            <a:outerShdw dist="107763" dir="2700000" algn="ctr" rotWithShape="0">
              <a:schemeClr val="bg2"/>
            </a:outerShdw>
          </a:effectLst>
        </p:spPr>
        <p:txBody>
          <a:bodyPr wrap="none" lIns="137160" tIns="68580" rIns="137160" bIns="68580" anchor="ctr"/>
          <a:lstStyle/>
          <a:p>
            <a:pPr algn="ctr" defTabSz="4703763"/>
            <a:r>
              <a:rPr lang="en-US" sz="6000" dirty="0" smtClean="0">
                <a:solidFill>
                  <a:schemeClr val="bg1"/>
                </a:solidFill>
                <a:latin typeface="Trebuchet MS" pitchFamily="34" charset="0"/>
              </a:rPr>
              <a:t>Introduction</a:t>
            </a:r>
            <a:endParaRPr lang="en-US" sz="6000" dirty="0">
              <a:solidFill>
                <a:schemeClr val="bg1"/>
              </a:solidFill>
              <a:latin typeface="Trebuchet MS" pitchFamily="34" charset="0"/>
            </a:endParaRPr>
          </a:p>
        </p:txBody>
      </p:sp>
      <p:sp>
        <p:nvSpPr>
          <p:cNvPr id="23" name="Text Box 6"/>
          <p:cNvSpPr txBox="1">
            <a:spLocks noChangeArrowheads="1"/>
          </p:cNvSpPr>
          <p:nvPr/>
        </p:nvSpPr>
        <p:spPr bwMode="auto">
          <a:xfrm>
            <a:off x="135747" y="7235721"/>
            <a:ext cx="21608682" cy="4620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no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pPr eaLnBrk="1" hangingPunct="1"/>
            <a:r>
              <a:rPr lang="en-US" sz="3900" dirty="0"/>
              <a:t>A critical role for antigen-specific regulatory T (Treg) cells in regulating tolerance to the semi-allogenic fetus in mammals is well established.  A greater understanding of the dynamics of Treg cells during human pregnancy may provide an opportunity for monitoring of immunological function and effects of immunomodulatory agents in pregnant patients.  Published studies disagree however regarding whether Treg cells increase or decrease in peripheral blood of pregnant human subjects, and effects of immunomodulatory agents on Treg cells in pregnancy are largely unknown. </a:t>
            </a:r>
            <a:endParaRPr lang="en-US" sz="3900" dirty="0" smtClean="0"/>
          </a:p>
          <a:p>
            <a:pPr marL="457200" indent="-457200" algn="just" eaLnBrk="1" hangingPunct="1">
              <a:buFont typeface="Arial" panose="020B0604020202020204" pitchFamily="34" charset="0"/>
              <a:buChar char="•"/>
            </a:pPr>
            <a:endParaRPr lang="en-US" sz="3000" dirty="0"/>
          </a:p>
          <a:p>
            <a:pPr eaLnBrk="1" hangingPunct="1"/>
            <a:endParaRPr lang="en-US" sz="3400" dirty="0"/>
          </a:p>
          <a:p>
            <a:pPr eaLnBrk="1" hangingPunct="1"/>
            <a:endParaRPr lang="en-US" sz="3400" dirty="0"/>
          </a:p>
          <a:p>
            <a:pPr eaLnBrk="1" hangingPunct="1"/>
            <a:endParaRPr lang="en-US" sz="3400" dirty="0"/>
          </a:p>
        </p:txBody>
      </p:sp>
      <p:sp>
        <p:nvSpPr>
          <p:cNvPr id="266" name="Text Box 6"/>
          <p:cNvSpPr txBox="1">
            <a:spLocks noChangeArrowheads="1"/>
          </p:cNvSpPr>
          <p:nvPr/>
        </p:nvSpPr>
        <p:spPr bwMode="auto">
          <a:xfrm>
            <a:off x="29221366" y="29611645"/>
            <a:ext cx="14359501" cy="3306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no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pPr marL="457200" indent="-457200" eaLnBrk="1" hangingPunct="1">
              <a:buFont typeface="+mj-lt"/>
              <a:buAutoNum type="arabicPeriod"/>
            </a:pPr>
            <a:r>
              <a:rPr lang="en-US" sz="3200" dirty="0"/>
              <a:t>Ziegler, A., et al., </a:t>
            </a:r>
            <a:r>
              <a:rPr lang="en-US" sz="3200" dirty="0" smtClean="0"/>
              <a:t>Self </a:t>
            </a:r>
            <a:r>
              <a:rPr lang="en-US" sz="3200" dirty="0"/>
              <a:t>Nonself, 2010. </a:t>
            </a:r>
            <a:r>
              <a:rPr lang="en-US" sz="3200" b="1" dirty="0"/>
              <a:t>1</a:t>
            </a:r>
            <a:r>
              <a:rPr lang="en-US" sz="3200" dirty="0"/>
              <a:t>(3): p. 176-191</a:t>
            </a:r>
            <a:r>
              <a:rPr lang="en-US" sz="3200" dirty="0" smtClean="0"/>
              <a:t>.</a:t>
            </a:r>
            <a:endParaRPr lang="en-US" sz="3200" dirty="0"/>
          </a:p>
          <a:p>
            <a:pPr marL="457200" indent="-457200" eaLnBrk="1" hangingPunct="1">
              <a:buFont typeface="+mj-lt"/>
              <a:buAutoNum type="arabicPeriod"/>
            </a:pPr>
            <a:r>
              <a:rPr lang="en-US" sz="3200" dirty="0"/>
              <a:t>Setchell, J.M., et al., </a:t>
            </a:r>
            <a:r>
              <a:rPr lang="en-US" sz="3200" dirty="0" smtClean="0"/>
              <a:t>Am </a:t>
            </a:r>
            <a:r>
              <a:rPr lang="en-US" sz="3200" dirty="0"/>
              <a:t>J Primatol, 2013. </a:t>
            </a:r>
            <a:r>
              <a:rPr lang="en-US" sz="3200" b="1" dirty="0" smtClean="0"/>
              <a:t>75</a:t>
            </a:r>
            <a:r>
              <a:rPr lang="en-US" sz="3200" dirty="0" smtClean="0"/>
              <a:t>(10): p. 1021-31</a:t>
            </a:r>
          </a:p>
          <a:p>
            <a:pPr marL="457200" indent="-457200" eaLnBrk="1" hangingPunct="1">
              <a:buFont typeface="+mj-lt"/>
              <a:buAutoNum type="arabicPeriod"/>
            </a:pPr>
            <a:r>
              <a:rPr lang="en-US" sz="3200" dirty="0"/>
              <a:t>Beydoun, H. and A.F. </a:t>
            </a:r>
            <a:r>
              <a:rPr lang="en-US" sz="3200" dirty="0" smtClean="0"/>
              <a:t>Saftlas, Tissue </a:t>
            </a:r>
            <a:r>
              <a:rPr lang="en-US" sz="3200" dirty="0"/>
              <a:t>Antigens, 2005. </a:t>
            </a:r>
            <a:r>
              <a:rPr lang="en-US" sz="3200" b="1" dirty="0"/>
              <a:t>65</a:t>
            </a:r>
            <a:r>
              <a:rPr lang="en-US" sz="3200" dirty="0"/>
              <a:t>(2): p. 123-35</a:t>
            </a:r>
            <a:r>
              <a:rPr lang="en-US" sz="3200" dirty="0" smtClean="0"/>
              <a:t>.</a:t>
            </a:r>
            <a:endParaRPr lang="en-US" sz="3200" dirty="0"/>
          </a:p>
          <a:p>
            <a:pPr marL="457200" indent="-457200" eaLnBrk="1" hangingPunct="1">
              <a:buFont typeface="+mj-lt"/>
              <a:buAutoNum type="arabicPeriod"/>
            </a:pPr>
            <a:r>
              <a:rPr lang="en-US" sz="3200" dirty="0" smtClean="0"/>
              <a:t>Takakuwa, K</a:t>
            </a:r>
            <a:r>
              <a:rPr lang="en-US" sz="3200" dirty="0"/>
              <a:t>., et al., </a:t>
            </a:r>
            <a:r>
              <a:rPr lang="en-US" sz="3200" dirty="0" smtClean="0"/>
              <a:t>Clin </a:t>
            </a:r>
            <a:r>
              <a:rPr lang="en-US" sz="3200" dirty="0"/>
              <a:t>Immunol, 2006. </a:t>
            </a:r>
            <a:r>
              <a:rPr lang="en-US" sz="3200" b="1" dirty="0"/>
              <a:t>118</a:t>
            </a:r>
            <a:r>
              <a:rPr lang="en-US" sz="3200" dirty="0"/>
              <a:t>(1): p. 101-7</a:t>
            </a:r>
            <a:r>
              <a:rPr lang="en-US" sz="3200" dirty="0" smtClean="0"/>
              <a:t>.</a:t>
            </a:r>
            <a:endParaRPr lang="en-US" sz="3200" dirty="0"/>
          </a:p>
          <a:p>
            <a:pPr eaLnBrk="1" hangingPunct="1"/>
            <a:endParaRPr lang="en-US" sz="3400" dirty="0"/>
          </a:p>
        </p:txBody>
      </p:sp>
      <p:sp>
        <p:nvSpPr>
          <p:cNvPr id="205" name="Rectangle 7"/>
          <p:cNvSpPr>
            <a:spLocks noChangeArrowheads="1"/>
          </p:cNvSpPr>
          <p:nvPr/>
        </p:nvSpPr>
        <p:spPr bwMode="auto">
          <a:xfrm>
            <a:off x="22064870" y="5801193"/>
            <a:ext cx="21740039" cy="1371600"/>
          </a:xfrm>
          <a:prstGeom prst="rect">
            <a:avLst/>
          </a:prstGeom>
          <a:gradFill>
            <a:gsLst>
              <a:gs pos="5000">
                <a:schemeClr val="accent6">
                  <a:lumMod val="75000"/>
                </a:schemeClr>
              </a:gs>
              <a:gs pos="100000">
                <a:schemeClr val="accent5">
                  <a:lumMod val="60000"/>
                  <a:lumOff val="40000"/>
                </a:schemeClr>
              </a:gs>
            </a:gsLst>
            <a:lin ang="0" scaled="1"/>
          </a:gradFill>
          <a:ln>
            <a:noFill/>
          </a:ln>
          <a:effectLst>
            <a:outerShdw dist="107763" dir="2700000" algn="ctr" rotWithShape="0">
              <a:schemeClr val="bg2"/>
            </a:outerShdw>
          </a:effectLst>
        </p:spPr>
        <p:txBody>
          <a:bodyPr wrap="none" lIns="137160" tIns="68580" rIns="137160" bIns="68580" anchor="ctr"/>
          <a:lstStyle/>
          <a:p>
            <a:pPr algn="ctr" defTabSz="4703763"/>
            <a:r>
              <a:rPr lang="en-US" sz="6000" dirty="0" smtClean="0">
                <a:solidFill>
                  <a:schemeClr val="bg1"/>
                </a:solidFill>
                <a:latin typeface="Trebuchet MS" pitchFamily="34" charset="0"/>
              </a:rPr>
              <a:t>Method of Study</a:t>
            </a:r>
            <a:endParaRPr lang="en-US" sz="6000" dirty="0">
              <a:solidFill>
                <a:schemeClr val="bg1"/>
              </a:solidFill>
              <a:latin typeface="Trebuchet MS" pitchFamily="34" charset="0"/>
            </a:endParaRPr>
          </a:p>
        </p:txBody>
      </p:sp>
      <p:sp>
        <p:nvSpPr>
          <p:cNvPr id="208" name="Text Box 6"/>
          <p:cNvSpPr txBox="1">
            <a:spLocks noChangeArrowheads="1"/>
          </p:cNvSpPr>
          <p:nvPr/>
        </p:nvSpPr>
        <p:spPr bwMode="auto">
          <a:xfrm>
            <a:off x="22064870" y="7235721"/>
            <a:ext cx="21740039" cy="4467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no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pPr eaLnBrk="1" hangingPunct="1"/>
            <a:r>
              <a:rPr lang="en-US" sz="3900" dirty="0"/>
              <a:t>Women with a history of idiopathic recurrent miscarriage were treated with G-CSF (Neupogen; </a:t>
            </a:r>
            <a:r>
              <a:rPr lang="en-US" sz="3900" dirty="0" smtClean="0"/>
              <a:t>“Neupogen”) </a:t>
            </a:r>
            <a:r>
              <a:rPr lang="en-US" sz="3900" dirty="0"/>
              <a:t>or other treatment (Intralipid and/or prednisone; </a:t>
            </a:r>
            <a:r>
              <a:rPr lang="en-US" sz="3900" dirty="0" smtClean="0"/>
              <a:t>“control”).  </a:t>
            </a:r>
            <a:r>
              <a:rPr lang="en-US" sz="3900" dirty="0"/>
              <a:t>Treatment was initiated at ovulation and discontinued at week 12 of pregnancy.  Blood was drawn and levels of total white blood cells (WBCs), Treg cells, and G-CSF were assessed at various time points (T</a:t>
            </a:r>
            <a:r>
              <a:rPr lang="en-US" sz="3900" baseline="-25000" dirty="0"/>
              <a:t>0</a:t>
            </a:r>
            <a:r>
              <a:rPr lang="en-US" sz="3900" dirty="0"/>
              <a:t>=pre-pregnancy; T</a:t>
            </a:r>
            <a:r>
              <a:rPr lang="en-US" sz="3900" baseline="-25000" dirty="0"/>
              <a:t>1</a:t>
            </a:r>
            <a:r>
              <a:rPr lang="en-US" sz="3900" dirty="0"/>
              <a:t>=4-5 weeks; T</a:t>
            </a:r>
            <a:r>
              <a:rPr lang="en-US" sz="3900" baseline="-25000" dirty="0"/>
              <a:t>2</a:t>
            </a:r>
            <a:r>
              <a:rPr lang="en-US" sz="3900" dirty="0"/>
              <a:t>=6-9 weeks; T</a:t>
            </a:r>
            <a:r>
              <a:rPr lang="en-US" sz="3900" baseline="-25000" dirty="0"/>
              <a:t>3</a:t>
            </a:r>
            <a:r>
              <a:rPr lang="en-US" sz="3900" dirty="0"/>
              <a:t>=10-12 weeks; T</a:t>
            </a:r>
            <a:r>
              <a:rPr lang="en-US" sz="3900" baseline="-25000" dirty="0"/>
              <a:t>4</a:t>
            </a:r>
            <a:r>
              <a:rPr lang="en-US" sz="3900" dirty="0"/>
              <a:t>=13-17 weeks).  Treg cells were identified </a:t>
            </a:r>
            <a:r>
              <a:rPr lang="en-US" sz="3900" dirty="0" smtClean="0"/>
              <a:t>as CD3</a:t>
            </a:r>
            <a:r>
              <a:rPr lang="en-US" sz="3900" baseline="30000" dirty="0" smtClean="0"/>
              <a:t>+</a:t>
            </a:r>
            <a:r>
              <a:rPr lang="en-US" sz="3900" dirty="0" smtClean="0"/>
              <a:t>CD4</a:t>
            </a:r>
            <a:r>
              <a:rPr lang="en-US" sz="3900" baseline="30000" dirty="0" smtClean="0"/>
              <a:t>+</a:t>
            </a:r>
            <a:r>
              <a:rPr lang="en-US" sz="3900" dirty="0" smtClean="0"/>
              <a:t>CD25</a:t>
            </a:r>
            <a:r>
              <a:rPr lang="en-US" sz="3900" baseline="30000" dirty="0" smtClean="0"/>
              <a:t>hi</a:t>
            </a:r>
            <a:r>
              <a:rPr lang="en-US" sz="3900" dirty="0" smtClean="0"/>
              <a:t>CD127</a:t>
            </a:r>
            <a:r>
              <a:rPr lang="en-US" sz="3900" baseline="30000" dirty="0" smtClean="0"/>
              <a:t>lo</a:t>
            </a:r>
            <a:r>
              <a:rPr lang="en-US" sz="3900" dirty="0" smtClean="0"/>
              <a:t>FoxP3</a:t>
            </a:r>
            <a:r>
              <a:rPr lang="en-US" sz="3900" baseline="30000" dirty="0"/>
              <a:t>+</a:t>
            </a:r>
            <a:r>
              <a:rPr lang="en-US" sz="3900" dirty="0"/>
              <a:t>. </a:t>
            </a:r>
          </a:p>
          <a:p>
            <a:pPr eaLnBrk="1" hangingPunct="1"/>
            <a:endParaRPr lang="en-US" sz="3400" dirty="0"/>
          </a:p>
          <a:p>
            <a:pPr eaLnBrk="1" hangingPunct="1"/>
            <a:endParaRPr lang="en-US" sz="3400" dirty="0"/>
          </a:p>
          <a:p>
            <a:pPr eaLnBrk="1" hangingPunct="1"/>
            <a:endParaRPr lang="en-US" sz="3400" dirty="0"/>
          </a:p>
        </p:txBody>
      </p:sp>
      <p:sp>
        <p:nvSpPr>
          <p:cNvPr id="214" name="Rectangle 7"/>
          <p:cNvSpPr>
            <a:spLocks noChangeArrowheads="1"/>
          </p:cNvSpPr>
          <p:nvPr/>
        </p:nvSpPr>
        <p:spPr bwMode="auto">
          <a:xfrm>
            <a:off x="29221366" y="28287755"/>
            <a:ext cx="14669834" cy="1371600"/>
          </a:xfrm>
          <a:prstGeom prst="rect">
            <a:avLst/>
          </a:prstGeom>
          <a:gradFill>
            <a:gsLst>
              <a:gs pos="5000">
                <a:schemeClr val="accent6">
                  <a:lumMod val="75000"/>
                </a:schemeClr>
              </a:gs>
              <a:gs pos="100000">
                <a:schemeClr val="accent5">
                  <a:lumMod val="60000"/>
                  <a:lumOff val="40000"/>
                </a:schemeClr>
              </a:gs>
            </a:gsLst>
            <a:lin ang="0" scaled="1"/>
          </a:gradFill>
          <a:ln>
            <a:noFill/>
          </a:ln>
          <a:effectLst>
            <a:outerShdw dist="107763" dir="2700000" algn="ctr" rotWithShape="0">
              <a:schemeClr val="bg2"/>
            </a:outerShdw>
          </a:effectLst>
        </p:spPr>
        <p:txBody>
          <a:bodyPr wrap="none" lIns="137160" tIns="68580" rIns="137160" bIns="68580" anchor="ctr"/>
          <a:lstStyle/>
          <a:p>
            <a:pPr algn="ctr" defTabSz="4703763"/>
            <a:r>
              <a:rPr lang="en-US" sz="6000" dirty="0" smtClean="0">
                <a:solidFill>
                  <a:schemeClr val="bg1"/>
                </a:solidFill>
                <a:latin typeface="Trebuchet MS" pitchFamily="34" charset="0"/>
              </a:rPr>
              <a:t>References</a:t>
            </a:r>
            <a:endParaRPr lang="en-US" sz="6000" dirty="0">
              <a:solidFill>
                <a:schemeClr val="bg1"/>
              </a:solidFill>
              <a:latin typeface="Trebuchet MS" pitchFamily="34" charset="0"/>
            </a:endParaRPr>
          </a:p>
        </p:txBody>
      </p:sp>
      <p:sp>
        <p:nvSpPr>
          <p:cNvPr id="243" name="Text Box 6"/>
          <p:cNvSpPr txBox="1">
            <a:spLocks noChangeArrowheads="1"/>
          </p:cNvSpPr>
          <p:nvPr/>
        </p:nvSpPr>
        <p:spPr bwMode="auto">
          <a:xfrm>
            <a:off x="1" y="29772088"/>
            <a:ext cx="28900600" cy="3257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no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r>
              <a:rPr lang="en-US" sz="3900" dirty="0"/>
              <a:t>Our data agree with </a:t>
            </a:r>
            <a:r>
              <a:rPr lang="en-US" sz="3900" dirty="0" smtClean="0"/>
              <a:t>more recent studies </a:t>
            </a:r>
            <a:r>
              <a:rPr lang="en-US" sz="3900" dirty="0"/>
              <a:t>showing a decrease in peripheral blood Treg cell levels during the first trimester due to recruitment to the decidua, and further show an enhancement of this migration by G-CSF, suggesting a mechanism by which G-CSF promotes fetal tolerance and </a:t>
            </a:r>
            <a:r>
              <a:rPr lang="en-US" sz="3900" dirty="0" smtClean="0"/>
              <a:t>increases live </a:t>
            </a:r>
            <a:r>
              <a:rPr lang="en-US" sz="3900" dirty="0"/>
              <a:t>birth rate in women with a history of recurrent miscarriage.  The strong inverse correlation with total WBCs likely reflects involvement of a subpopulation of tolerogenic WBCs, such as myeloid-derived suppressor cells (MDSCs), involved in regulation of Treg cell expansion and migration.  </a:t>
            </a:r>
          </a:p>
          <a:p>
            <a:pPr eaLnBrk="1" hangingPunct="1"/>
            <a:endParaRPr lang="en-US" sz="3400" dirty="0"/>
          </a:p>
          <a:p>
            <a:pPr eaLnBrk="1" hangingPunct="1"/>
            <a:endParaRPr lang="en-US" sz="3400" dirty="0"/>
          </a:p>
          <a:p>
            <a:pPr eaLnBrk="1" hangingPunct="1"/>
            <a:endParaRPr lang="en-US" sz="3400" dirty="0"/>
          </a:p>
        </p:txBody>
      </p:sp>
      <p:sp>
        <p:nvSpPr>
          <p:cNvPr id="244" name="Rectangle 7"/>
          <p:cNvSpPr>
            <a:spLocks noChangeArrowheads="1"/>
          </p:cNvSpPr>
          <p:nvPr/>
        </p:nvSpPr>
        <p:spPr bwMode="auto">
          <a:xfrm>
            <a:off x="-2391" y="11624337"/>
            <a:ext cx="43893591" cy="1371600"/>
          </a:xfrm>
          <a:prstGeom prst="rect">
            <a:avLst/>
          </a:prstGeom>
          <a:gradFill>
            <a:gsLst>
              <a:gs pos="5000">
                <a:schemeClr val="accent6">
                  <a:lumMod val="75000"/>
                </a:schemeClr>
              </a:gs>
              <a:gs pos="100000">
                <a:schemeClr val="accent5">
                  <a:lumMod val="60000"/>
                  <a:lumOff val="40000"/>
                </a:schemeClr>
              </a:gs>
            </a:gsLst>
            <a:lin ang="0" scaled="1"/>
          </a:gradFill>
          <a:ln>
            <a:noFill/>
          </a:ln>
          <a:effectLst>
            <a:outerShdw dist="107763" dir="2700000" algn="ctr" rotWithShape="0">
              <a:schemeClr val="bg2"/>
            </a:outerShdw>
          </a:effectLst>
        </p:spPr>
        <p:txBody>
          <a:bodyPr wrap="none" lIns="137160" tIns="68580" rIns="137160" bIns="68580" anchor="ctr"/>
          <a:lstStyle/>
          <a:p>
            <a:pPr algn="ctr" defTabSz="4703763"/>
            <a:r>
              <a:rPr lang="en-US" sz="6000" dirty="0" smtClean="0">
                <a:solidFill>
                  <a:schemeClr val="bg1"/>
                </a:solidFill>
                <a:latin typeface="Trebuchet MS" pitchFamily="34" charset="0"/>
              </a:rPr>
              <a:t>Results</a:t>
            </a:r>
            <a:endParaRPr lang="en-US" sz="6000" dirty="0">
              <a:solidFill>
                <a:schemeClr val="bg1"/>
              </a:solidFill>
              <a:latin typeface="Trebuchet MS" pitchFamily="34" charset="0"/>
            </a:endParaRPr>
          </a:p>
        </p:txBody>
      </p:sp>
      <p:sp>
        <p:nvSpPr>
          <p:cNvPr id="246" name="Text Box 6"/>
          <p:cNvSpPr txBox="1">
            <a:spLocks noChangeArrowheads="1"/>
          </p:cNvSpPr>
          <p:nvPr/>
        </p:nvSpPr>
        <p:spPr bwMode="auto">
          <a:xfrm>
            <a:off x="135748" y="25205642"/>
            <a:ext cx="43669162" cy="3446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no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pPr eaLnBrk="1" hangingPunct="1"/>
            <a:r>
              <a:rPr lang="en-US" sz="3900" dirty="0" smtClean="0">
                <a:solidFill>
                  <a:srgbClr val="FF0000"/>
                </a:solidFill>
              </a:rPr>
              <a:t>(A)</a:t>
            </a:r>
            <a:r>
              <a:rPr lang="en-US" sz="3900" dirty="0" smtClean="0"/>
              <a:t> Neupogen injections significantly increased serum levels of G-CSF.  </a:t>
            </a:r>
            <a:r>
              <a:rPr lang="en-US" sz="3900" dirty="0" smtClean="0">
                <a:solidFill>
                  <a:srgbClr val="FF0000"/>
                </a:solidFill>
              </a:rPr>
              <a:t>(B)</a:t>
            </a:r>
            <a:r>
              <a:rPr lang="en-US" sz="3900" dirty="0" smtClean="0"/>
              <a:t> Relative </a:t>
            </a:r>
            <a:r>
              <a:rPr lang="en-US" sz="3900" dirty="0"/>
              <a:t>to T</a:t>
            </a:r>
            <a:r>
              <a:rPr lang="en-US" sz="3900" baseline="-25000" dirty="0"/>
              <a:t>0</a:t>
            </a:r>
            <a:r>
              <a:rPr lang="en-US" sz="3900" dirty="0"/>
              <a:t> levels, Treg cells decreased by 45% at T</a:t>
            </a:r>
            <a:r>
              <a:rPr lang="en-US" sz="3900" baseline="-25000" dirty="0"/>
              <a:t>1</a:t>
            </a:r>
            <a:r>
              <a:rPr lang="en-US" sz="3900" dirty="0"/>
              <a:t>, 60% at T</a:t>
            </a:r>
            <a:r>
              <a:rPr lang="en-US" sz="3900" baseline="-25000" dirty="0"/>
              <a:t>2</a:t>
            </a:r>
            <a:r>
              <a:rPr lang="en-US" sz="3900" dirty="0"/>
              <a:t>, and 65% at T</a:t>
            </a:r>
            <a:r>
              <a:rPr lang="en-US" sz="3900" baseline="-25000" dirty="0"/>
              <a:t>3</a:t>
            </a:r>
            <a:r>
              <a:rPr lang="en-US" sz="3900" dirty="0"/>
              <a:t> before rebounding back to 41% by T</a:t>
            </a:r>
            <a:r>
              <a:rPr lang="en-US" sz="3900" baseline="-25000" dirty="0"/>
              <a:t>4</a:t>
            </a:r>
            <a:r>
              <a:rPr lang="en-US" sz="3900" dirty="0"/>
              <a:t> in </a:t>
            </a:r>
            <a:r>
              <a:rPr lang="en-US" sz="3900" dirty="0" smtClean="0"/>
              <a:t>the control group.  </a:t>
            </a:r>
            <a:r>
              <a:rPr lang="en-US" sz="3900" dirty="0"/>
              <a:t>G-CSF significantly enhanced the decrease in Treg cell levels at T</a:t>
            </a:r>
            <a:r>
              <a:rPr lang="en-US" sz="3900" baseline="-25000" dirty="0"/>
              <a:t>1</a:t>
            </a:r>
            <a:r>
              <a:rPr lang="en-US" sz="3900" dirty="0"/>
              <a:t> and T</a:t>
            </a:r>
            <a:r>
              <a:rPr lang="en-US" sz="3900" baseline="-25000" dirty="0"/>
              <a:t>2</a:t>
            </a:r>
            <a:r>
              <a:rPr lang="en-US" sz="3900" dirty="0"/>
              <a:t>, with Treg cells decreasing by 72% and 74% at these time points.  </a:t>
            </a:r>
            <a:r>
              <a:rPr lang="en-US" sz="3900" dirty="0" smtClean="0">
                <a:solidFill>
                  <a:srgbClr val="FF0000"/>
                </a:solidFill>
              </a:rPr>
              <a:t>(C)</a:t>
            </a:r>
            <a:r>
              <a:rPr lang="en-US" sz="3900" dirty="0" smtClean="0"/>
              <a:t> Levels </a:t>
            </a:r>
            <a:r>
              <a:rPr lang="en-US" sz="3900" dirty="0"/>
              <a:t>of WBCs increased in </a:t>
            </a:r>
            <a:r>
              <a:rPr lang="en-US" sz="3900" dirty="0" smtClean="0"/>
              <a:t>the control group </a:t>
            </a:r>
            <a:r>
              <a:rPr lang="en-US" sz="3900" dirty="0"/>
              <a:t>at T</a:t>
            </a:r>
            <a:r>
              <a:rPr lang="en-US" sz="3900" baseline="-25000" dirty="0"/>
              <a:t>1</a:t>
            </a:r>
            <a:r>
              <a:rPr lang="en-US" sz="3900" dirty="0"/>
              <a:t>-T</a:t>
            </a:r>
            <a:r>
              <a:rPr lang="en-US" sz="3900" baseline="-25000" dirty="0"/>
              <a:t>4</a:t>
            </a:r>
            <a:r>
              <a:rPr lang="en-US" sz="3900" dirty="0"/>
              <a:t>, which was amplified by G-CSF, and </a:t>
            </a:r>
            <a:r>
              <a:rPr lang="en-US" sz="3900" dirty="0" smtClean="0">
                <a:solidFill>
                  <a:srgbClr val="FF0000"/>
                </a:solidFill>
              </a:rPr>
              <a:t>(D-E) </a:t>
            </a:r>
            <a:r>
              <a:rPr lang="en-US" sz="3900" dirty="0" smtClean="0"/>
              <a:t>levels </a:t>
            </a:r>
            <a:r>
              <a:rPr lang="en-US" sz="3900" dirty="0"/>
              <a:t>of WBCs and Treg cells were strongly inversely correlated at all time points in both groups (R=-0.956 in </a:t>
            </a:r>
            <a:r>
              <a:rPr lang="en-US" sz="3900" dirty="0" smtClean="0"/>
              <a:t>Neupogen group </a:t>
            </a:r>
            <a:r>
              <a:rPr lang="en-US" sz="3900" dirty="0"/>
              <a:t>and R=-0.939 in </a:t>
            </a:r>
            <a:r>
              <a:rPr lang="en-US" sz="3900" dirty="0" smtClean="0"/>
              <a:t>control group).  </a:t>
            </a:r>
            <a:r>
              <a:rPr lang="en-US" sz="3900" dirty="0" smtClean="0">
                <a:solidFill>
                  <a:srgbClr val="FF0000"/>
                </a:solidFill>
              </a:rPr>
              <a:t>(F-G) </a:t>
            </a:r>
            <a:r>
              <a:rPr lang="en-US" sz="3900" dirty="0" smtClean="0"/>
              <a:t>Serum levels of G-CSF were lower and the decrease in Treg cells was significantly reduced in Neupogen patients experiencing implantation failure with IVF or a chemical pregnancy.</a:t>
            </a:r>
            <a:endParaRPr lang="en-US" sz="3900" dirty="0"/>
          </a:p>
          <a:p>
            <a:pPr eaLnBrk="1" hangingPunct="1"/>
            <a:endParaRPr lang="en-US" sz="3400" dirty="0"/>
          </a:p>
          <a:p>
            <a:pPr eaLnBrk="1" hangingPunct="1"/>
            <a:endParaRPr lang="en-US" sz="3400" dirty="0"/>
          </a:p>
        </p:txBody>
      </p:sp>
      <p:sp>
        <p:nvSpPr>
          <p:cNvPr id="247" name="Rectangle 7"/>
          <p:cNvSpPr>
            <a:spLocks noChangeArrowheads="1"/>
          </p:cNvSpPr>
          <p:nvPr/>
        </p:nvSpPr>
        <p:spPr bwMode="auto">
          <a:xfrm>
            <a:off x="-2391" y="28287755"/>
            <a:ext cx="28902991" cy="1371600"/>
          </a:xfrm>
          <a:prstGeom prst="rect">
            <a:avLst/>
          </a:prstGeom>
          <a:gradFill>
            <a:gsLst>
              <a:gs pos="5000">
                <a:schemeClr val="accent6">
                  <a:lumMod val="75000"/>
                </a:schemeClr>
              </a:gs>
              <a:gs pos="100000">
                <a:schemeClr val="accent5">
                  <a:lumMod val="60000"/>
                  <a:lumOff val="40000"/>
                </a:schemeClr>
              </a:gs>
            </a:gsLst>
            <a:lin ang="0" scaled="1"/>
          </a:gradFill>
          <a:ln>
            <a:noFill/>
          </a:ln>
          <a:effectLst>
            <a:outerShdw dist="107763" dir="2700000" algn="ctr" rotWithShape="0">
              <a:schemeClr val="bg2"/>
            </a:outerShdw>
          </a:effectLst>
        </p:spPr>
        <p:txBody>
          <a:bodyPr wrap="none" lIns="137160" tIns="68580" rIns="137160" bIns="68580" anchor="ctr"/>
          <a:lstStyle/>
          <a:p>
            <a:pPr algn="ctr" defTabSz="4703763"/>
            <a:r>
              <a:rPr lang="en-US" sz="6000" dirty="0" smtClean="0">
                <a:solidFill>
                  <a:schemeClr val="bg1"/>
                </a:solidFill>
                <a:latin typeface="Trebuchet MS" pitchFamily="34" charset="0"/>
              </a:rPr>
              <a:t>Conclusions</a:t>
            </a:r>
            <a:endParaRPr lang="en-US" sz="6000" dirty="0">
              <a:solidFill>
                <a:schemeClr val="bg1"/>
              </a:solidFill>
              <a:latin typeface="Trebuchet MS" pitchFamily="34" charset="0"/>
            </a:endParaRPr>
          </a:p>
        </p:txBody>
      </p:sp>
      <p:grpSp>
        <p:nvGrpSpPr>
          <p:cNvPr id="279" name="Group 278"/>
          <p:cNvGrpSpPr/>
          <p:nvPr/>
        </p:nvGrpSpPr>
        <p:grpSpPr>
          <a:xfrm>
            <a:off x="6746274" y="12991889"/>
            <a:ext cx="30312360" cy="6145354"/>
            <a:chOff x="1694214" y="12995937"/>
            <a:chExt cx="30312360" cy="6145354"/>
          </a:xfrm>
        </p:grpSpPr>
        <p:pic>
          <p:nvPicPr>
            <p:cNvPr id="24" name="Picture 23"/>
            <p:cNvPicPr>
              <a:picLocks/>
            </p:cNvPicPr>
            <p:nvPr/>
          </p:nvPicPr>
          <p:blipFill>
            <a:blip r:embed="rId2"/>
            <a:stretch>
              <a:fillRect/>
            </a:stretch>
          </p:blipFill>
          <p:spPr>
            <a:xfrm>
              <a:off x="11798334" y="13014811"/>
              <a:ext cx="10104120" cy="6126480"/>
            </a:xfrm>
            <a:prstGeom prst="rect">
              <a:avLst/>
            </a:prstGeom>
          </p:spPr>
        </p:pic>
        <p:pic>
          <p:nvPicPr>
            <p:cNvPr id="25" name="Picture 24"/>
            <p:cNvPicPr>
              <a:picLocks/>
            </p:cNvPicPr>
            <p:nvPr/>
          </p:nvPicPr>
          <p:blipFill>
            <a:blip r:embed="rId3"/>
            <a:stretch>
              <a:fillRect/>
            </a:stretch>
          </p:blipFill>
          <p:spPr>
            <a:xfrm>
              <a:off x="1694214" y="12995937"/>
              <a:ext cx="10104120" cy="6126480"/>
            </a:xfrm>
            <a:prstGeom prst="rect">
              <a:avLst/>
            </a:prstGeom>
          </p:spPr>
        </p:pic>
        <p:pic>
          <p:nvPicPr>
            <p:cNvPr id="26" name="Picture 25"/>
            <p:cNvPicPr>
              <a:picLocks/>
            </p:cNvPicPr>
            <p:nvPr/>
          </p:nvPicPr>
          <p:blipFill>
            <a:blip r:embed="rId4"/>
            <a:stretch>
              <a:fillRect/>
            </a:stretch>
          </p:blipFill>
          <p:spPr>
            <a:xfrm>
              <a:off x="21902454" y="13014811"/>
              <a:ext cx="10104120" cy="6126480"/>
            </a:xfrm>
            <a:prstGeom prst="rect">
              <a:avLst/>
            </a:prstGeom>
          </p:spPr>
        </p:pic>
      </p:grpSp>
      <p:pic>
        <p:nvPicPr>
          <p:cNvPr id="40" name="Picture 39"/>
          <p:cNvPicPr>
            <a:picLocks/>
          </p:cNvPicPr>
          <p:nvPr/>
        </p:nvPicPr>
        <p:blipFill>
          <a:blip r:embed="rId5"/>
          <a:stretch>
            <a:fillRect/>
          </a:stretch>
        </p:blipFill>
        <p:spPr>
          <a:xfrm>
            <a:off x="1694214" y="19119664"/>
            <a:ext cx="10104120" cy="6126480"/>
          </a:xfrm>
          <a:prstGeom prst="rect">
            <a:avLst/>
          </a:prstGeom>
        </p:spPr>
      </p:pic>
      <p:pic>
        <p:nvPicPr>
          <p:cNvPr id="42" name="Picture 41"/>
          <p:cNvPicPr>
            <a:picLocks/>
          </p:cNvPicPr>
          <p:nvPr/>
        </p:nvPicPr>
        <p:blipFill>
          <a:blip r:embed="rId6"/>
          <a:stretch>
            <a:fillRect/>
          </a:stretch>
        </p:blipFill>
        <p:spPr>
          <a:xfrm>
            <a:off x="11798334" y="19119663"/>
            <a:ext cx="10104120" cy="6126480"/>
          </a:xfrm>
          <a:prstGeom prst="rect">
            <a:avLst/>
          </a:prstGeom>
        </p:spPr>
      </p:pic>
      <p:pic>
        <p:nvPicPr>
          <p:cNvPr id="62" name="Picture 61"/>
          <p:cNvPicPr>
            <a:picLocks/>
          </p:cNvPicPr>
          <p:nvPr/>
        </p:nvPicPr>
        <p:blipFill>
          <a:blip r:embed="rId7"/>
          <a:stretch>
            <a:fillRect/>
          </a:stretch>
        </p:blipFill>
        <p:spPr>
          <a:xfrm>
            <a:off x="21902454" y="19133194"/>
            <a:ext cx="10104120" cy="6126480"/>
          </a:xfrm>
          <a:prstGeom prst="rect">
            <a:avLst/>
          </a:prstGeom>
        </p:spPr>
      </p:pic>
      <p:pic>
        <p:nvPicPr>
          <p:cNvPr id="63" name="Picture 62"/>
          <p:cNvPicPr>
            <a:picLocks/>
          </p:cNvPicPr>
          <p:nvPr/>
        </p:nvPicPr>
        <p:blipFill>
          <a:blip r:embed="rId8"/>
          <a:stretch>
            <a:fillRect/>
          </a:stretch>
        </p:blipFill>
        <p:spPr>
          <a:xfrm>
            <a:off x="32006574" y="19119663"/>
            <a:ext cx="10104120" cy="6126480"/>
          </a:xfrm>
          <a:prstGeom prst="rect">
            <a:avLst/>
          </a:prstGeom>
        </p:spPr>
      </p:pic>
      <p:sp>
        <p:nvSpPr>
          <p:cNvPr id="282" name="TextBox 281"/>
          <p:cNvSpPr txBox="1"/>
          <p:nvPr/>
        </p:nvSpPr>
        <p:spPr>
          <a:xfrm>
            <a:off x="18949303" y="14262075"/>
            <a:ext cx="276726" cy="369332"/>
          </a:xfrm>
          <a:prstGeom prst="rect">
            <a:avLst/>
          </a:prstGeom>
          <a:noFill/>
        </p:spPr>
        <p:txBody>
          <a:bodyPr wrap="square" rtlCol="0">
            <a:spAutoFit/>
          </a:bodyPr>
          <a:lstStyle/>
          <a:p>
            <a:r>
              <a:rPr lang="en-US" sz="1800" dirty="0" smtClean="0"/>
              <a:t>a</a:t>
            </a:r>
            <a:endParaRPr lang="en-US" sz="1800" dirty="0"/>
          </a:p>
        </p:txBody>
      </p:sp>
      <p:sp>
        <p:nvSpPr>
          <p:cNvPr id="284" name="TextBox 283"/>
          <p:cNvSpPr txBox="1"/>
          <p:nvPr/>
        </p:nvSpPr>
        <p:spPr>
          <a:xfrm>
            <a:off x="18960901" y="14754112"/>
            <a:ext cx="276726" cy="369332"/>
          </a:xfrm>
          <a:prstGeom prst="rect">
            <a:avLst/>
          </a:prstGeom>
          <a:noFill/>
        </p:spPr>
        <p:txBody>
          <a:bodyPr wrap="square" rtlCol="0">
            <a:spAutoFit/>
          </a:bodyPr>
          <a:lstStyle/>
          <a:p>
            <a:r>
              <a:rPr lang="en-US" sz="1800" dirty="0" smtClean="0">
                <a:solidFill>
                  <a:srgbClr val="FF0000"/>
                </a:solidFill>
              </a:rPr>
              <a:t>a</a:t>
            </a:r>
            <a:endParaRPr lang="en-US" sz="1800" dirty="0">
              <a:solidFill>
                <a:srgbClr val="FF0000"/>
              </a:solidFill>
            </a:endParaRPr>
          </a:p>
        </p:txBody>
      </p:sp>
      <p:sp>
        <p:nvSpPr>
          <p:cNvPr id="285" name="TextBox 284"/>
          <p:cNvSpPr txBox="1"/>
          <p:nvPr/>
        </p:nvSpPr>
        <p:spPr>
          <a:xfrm>
            <a:off x="20635236" y="14752196"/>
            <a:ext cx="276726" cy="369332"/>
          </a:xfrm>
          <a:prstGeom prst="rect">
            <a:avLst/>
          </a:prstGeom>
          <a:noFill/>
        </p:spPr>
        <p:txBody>
          <a:bodyPr wrap="square" rtlCol="0">
            <a:spAutoFit/>
          </a:bodyPr>
          <a:lstStyle/>
          <a:p>
            <a:r>
              <a:rPr lang="en-US" sz="1800" dirty="0" smtClean="0"/>
              <a:t>b</a:t>
            </a:r>
            <a:endParaRPr lang="en-US" sz="1800" dirty="0"/>
          </a:p>
        </p:txBody>
      </p:sp>
      <p:sp>
        <p:nvSpPr>
          <p:cNvPr id="286" name="TextBox 285"/>
          <p:cNvSpPr txBox="1"/>
          <p:nvPr/>
        </p:nvSpPr>
        <p:spPr>
          <a:xfrm>
            <a:off x="22291592" y="15697829"/>
            <a:ext cx="276726" cy="369332"/>
          </a:xfrm>
          <a:prstGeom prst="rect">
            <a:avLst/>
          </a:prstGeom>
          <a:noFill/>
        </p:spPr>
        <p:txBody>
          <a:bodyPr wrap="square" rtlCol="0">
            <a:spAutoFit/>
          </a:bodyPr>
          <a:lstStyle/>
          <a:p>
            <a:r>
              <a:rPr lang="en-US" sz="1800" dirty="0" smtClean="0"/>
              <a:t>b</a:t>
            </a:r>
            <a:endParaRPr lang="en-US" sz="1800" dirty="0"/>
          </a:p>
        </p:txBody>
      </p:sp>
      <p:sp>
        <p:nvSpPr>
          <p:cNvPr id="287" name="TextBox 286"/>
          <p:cNvSpPr txBox="1"/>
          <p:nvPr/>
        </p:nvSpPr>
        <p:spPr>
          <a:xfrm>
            <a:off x="23962205" y="15789011"/>
            <a:ext cx="276726" cy="369332"/>
          </a:xfrm>
          <a:prstGeom prst="rect">
            <a:avLst/>
          </a:prstGeom>
          <a:noFill/>
        </p:spPr>
        <p:txBody>
          <a:bodyPr wrap="square" rtlCol="0">
            <a:spAutoFit/>
          </a:bodyPr>
          <a:lstStyle/>
          <a:p>
            <a:r>
              <a:rPr lang="en-US" sz="1800" dirty="0" smtClean="0"/>
              <a:t>b</a:t>
            </a:r>
            <a:endParaRPr lang="en-US" sz="1800" dirty="0"/>
          </a:p>
        </p:txBody>
      </p:sp>
      <p:sp>
        <p:nvSpPr>
          <p:cNvPr id="288" name="TextBox 287"/>
          <p:cNvSpPr txBox="1"/>
          <p:nvPr/>
        </p:nvSpPr>
        <p:spPr>
          <a:xfrm>
            <a:off x="25651200" y="14534634"/>
            <a:ext cx="276726" cy="369332"/>
          </a:xfrm>
          <a:prstGeom prst="rect">
            <a:avLst/>
          </a:prstGeom>
          <a:noFill/>
        </p:spPr>
        <p:txBody>
          <a:bodyPr wrap="square" rtlCol="0">
            <a:spAutoFit/>
          </a:bodyPr>
          <a:lstStyle/>
          <a:p>
            <a:r>
              <a:rPr lang="en-US" sz="1800" dirty="0" smtClean="0"/>
              <a:t>c</a:t>
            </a:r>
            <a:endParaRPr lang="en-US" sz="1800" dirty="0"/>
          </a:p>
        </p:txBody>
      </p:sp>
      <p:sp>
        <p:nvSpPr>
          <p:cNvPr id="289" name="TextBox 288"/>
          <p:cNvSpPr txBox="1"/>
          <p:nvPr/>
        </p:nvSpPr>
        <p:spPr>
          <a:xfrm>
            <a:off x="20623204" y="16686710"/>
            <a:ext cx="276726" cy="369332"/>
          </a:xfrm>
          <a:prstGeom prst="rect">
            <a:avLst/>
          </a:prstGeom>
          <a:noFill/>
        </p:spPr>
        <p:txBody>
          <a:bodyPr wrap="square" rtlCol="0">
            <a:spAutoFit/>
          </a:bodyPr>
          <a:lstStyle/>
          <a:p>
            <a:r>
              <a:rPr lang="en-US" sz="1800" dirty="0" smtClean="0">
                <a:solidFill>
                  <a:srgbClr val="FF0000"/>
                </a:solidFill>
              </a:rPr>
              <a:t>b</a:t>
            </a:r>
            <a:endParaRPr lang="en-US" sz="1800" dirty="0">
              <a:solidFill>
                <a:srgbClr val="FF0000"/>
              </a:solidFill>
            </a:endParaRPr>
          </a:p>
        </p:txBody>
      </p:sp>
      <p:sp>
        <p:nvSpPr>
          <p:cNvPr id="290" name="TextBox 289"/>
          <p:cNvSpPr txBox="1"/>
          <p:nvPr/>
        </p:nvSpPr>
        <p:spPr>
          <a:xfrm>
            <a:off x="22290665" y="16692201"/>
            <a:ext cx="276726" cy="369332"/>
          </a:xfrm>
          <a:prstGeom prst="rect">
            <a:avLst/>
          </a:prstGeom>
          <a:noFill/>
        </p:spPr>
        <p:txBody>
          <a:bodyPr wrap="square" rtlCol="0">
            <a:spAutoFit/>
          </a:bodyPr>
          <a:lstStyle/>
          <a:p>
            <a:r>
              <a:rPr lang="en-US" sz="1800" dirty="0" smtClean="0">
                <a:solidFill>
                  <a:srgbClr val="FF0000"/>
                </a:solidFill>
              </a:rPr>
              <a:t>b</a:t>
            </a:r>
            <a:endParaRPr lang="en-US" sz="1800" dirty="0">
              <a:solidFill>
                <a:srgbClr val="FF0000"/>
              </a:solidFill>
            </a:endParaRPr>
          </a:p>
        </p:txBody>
      </p:sp>
      <p:sp>
        <p:nvSpPr>
          <p:cNvPr id="291" name="TextBox 290"/>
          <p:cNvSpPr txBox="1"/>
          <p:nvPr/>
        </p:nvSpPr>
        <p:spPr>
          <a:xfrm>
            <a:off x="25523998" y="15953324"/>
            <a:ext cx="524370" cy="369332"/>
          </a:xfrm>
          <a:prstGeom prst="rect">
            <a:avLst/>
          </a:prstGeom>
          <a:noFill/>
        </p:spPr>
        <p:txBody>
          <a:bodyPr wrap="square" rtlCol="0">
            <a:spAutoFit/>
          </a:bodyPr>
          <a:lstStyle/>
          <a:p>
            <a:r>
              <a:rPr lang="en-US" sz="1800" dirty="0" err="1" smtClean="0">
                <a:solidFill>
                  <a:srgbClr val="FF0000"/>
                </a:solidFill>
              </a:rPr>
              <a:t>b,c</a:t>
            </a:r>
            <a:endParaRPr lang="en-US" sz="1800" dirty="0">
              <a:solidFill>
                <a:srgbClr val="FF0000"/>
              </a:solidFill>
            </a:endParaRPr>
          </a:p>
        </p:txBody>
      </p:sp>
      <p:sp>
        <p:nvSpPr>
          <p:cNvPr id="292" name="TextBox 291"/>
          <p:cNvSpPr txBox="1"/>
          <p:nvPr/>
        </p:nvSpPr>
        <p:spPr>
          <a:xfrm>
            <a:off x="23976426" y="16589088"/>
            <a:ext cx="276726" cy="369332"/>
          </a:xfrm>
          <a:prstGeom prst="rect">
            <a:avLst/>
          </a:prstGeom>
          <a:noFill/>
        </p:spPr>
        <p:txBody>
          <a:bodyPr wrap="square" rtlCol="0">
            <a:spAutoFit/>
          </a:bodyPr>
          <a:lstStyle/>
          <a:p>
            <a:r>
              <a:rPr lang="en-US" sz="1800" dirty="0" smtClean="0">
                <a:solidFill>
                  <a:srgbClr val="FF0000"/>
                </a:solidFill>
              </a:rPr>
              <a:t>b</a:t>
            </a:r>
            <a:endParaRPr lang="en-US" sz="1800" dirty="0">
              <a:solidFill>
                <a:srgbClr val="FF0000"/>
              </a:solidFill>
            </a:endParaRPr>
          </a:p>
        </p:txBody>
      </p:sp>
      <p:sp>
        <p:nvSpPr>
          <p:cNvPr id="293" name="TextBox 292"/>
          <p:cNvSpPr txBox="1"/>
          <p:nvPr/>
        </p:nvSpPr>
        <p:spPr>
          <a:xfrm>
            <a:off x="29014265" y="16154363"/>
            <a:ext cx="276726" cy="369332"/>
          </a:xfrm>
          <a:prstGeom prst="rect">
            <a:avLst/>
          </a:prstGeom>
          <a:noFill/>
        </p:spPr>
        <p:txBody>
          <a:bodyPr wrap="square" rtlCol="0">
            <a:spAutoFit/>
          </a:bodyPr>
          <a:lstStyle/>
          <a:p>
            <a:r>
              <a:rPr lang="en-US" sz="1800" dirty="0" smtClean="0"/>
              <a:t>a</a:t>
            </a:r>
            <a:endParaRPr lang="en-US" sz="1800" dirty="0"/>
          </a:p>
        </p:txBody>
      </p:sp>
      <p:sp>
        <p:nvSpPr>
          <p:cNvPr id="294" name="TextBox 293"/>
          <p:cNvSpPr txBox="1"/>
          <p:nvPr/>
        </p:nvSpPr>
        <p:spPr>
          <a:xfrm>
            <a:off x="30716489" y="14027081"/>
            <a:ext cx="276726" cy="369332"/>
          </a:xfrm>
          <a:prstGeom prst="rect">
            <a:avLst/>
          </a:prstGeom>
          <a:noFill/>
        </p:spPr>
        <p:txBody>
          <a:bodyPr wrap="square" rtlCol="0">
            <a:spAutoFit/>
          </a:bodyPr>
          <a:lstStyle/>
          <a:p>
            <a:r>
              <a:rPr lang="en-US" sz="1800" dirty="0" smtClean="0"/>
              <a:t>b</a:t>
            </a:r>
            <a:endParaRPr lang="en-US" sz="1800" dirty="0"/>
          </a:p>
        </p:txBody>
      </p:sp>
      <p:sp>
        <p:nvSpPr>
          <p:cNvPr id="295" name="TextBox 294"/>
          <p:cNvSpPr txBox="1"/>
          <p:nvPr/>
        </p:nvSpPr>
        <p:spPr>
          <a:xfrm>
            <a:off x="33977179" y="14842068"/>
            <a:ext cx="543539" cy="369332"/>
          </a:xfrm>
          <a:prstGeom prst="rect">
            <a:avLst/>
          </a:prstGeom>
          <a:noFill/>
        </p:spPr>
        <p:txBody>
          <a:bodyPr wrap="square" rtlCol="0">
            <a:spAutoFit/>
          </a:bodyPr>
          <a:lstStyle/>
          <a:p>
            <a:r>
              <a:rPr lang="en-US" sz="1800" dirty="0" err="1" smtClean="0"/>
              <a:t>b,c</a:t>
            </a:r>
            <a:endParaRPr lang="en-US" sz="1800" dirty="0"/>
          </a:p>
        </p:txBody>
      </p:sp>
      <p:sp>
        <p:nvSpPr>
          <p:cNvPr id="296" name="TextBox 295"/>
          <p:cNvSpPr txBox="1"/>
          <p:nvPr/>
        </p:nvSpPr>
        <p:spPr>
          <a:xfrm>
            <a:off x="32408932" y="14083979"/>
            <a:ext cx="276726" cy="369332"/>
          </a:xfrm>
          <a:prstGeom prst="rect">
            <a:avLst/>
          </a:prstGeom>
          <a:noFill/>
        </p:spPr>
        <p:txBody>
          <a:bodyPr wrap="square" rtlCol="0">
            <a:spAutoFit/>
          </a:bodyPr>
          <a:lstStyle/>
          <a:p>
            <a:r>
              <a:rPr lang="en-US" sz="1800" dirty="0" smtClean="0"/>
              <a:t>b</a:t>
            </a:r>
            <a:endParaRPr lang="en-US" sz="1800" dirty="0"/>
          </a:p>
        </p:txBody>
      </p:sp>
      <p:sp>
        <p:nvSpPr>
          <p:cNvPr id="297" name="TextBox 296"/>
          <p:cNvSpPr txBox="1"/>
          <p:nvPr/>
        </p:nvSpPr>
        <p:spPr>
          <a:xfrm>
            <a:off x="35747939" y="15919525"/>
            <a:ext cx="276726" cy="369332"/>
          </a:xfrm>
          <a:prstGeom prst="rect">
            <a:avLst/>
          </a:prstGeom>
          <a:noFill/>
        </p:spPr>
        <p:txBody>
          <a:bodyPr wrap="square" rtlCol="0">
            <a:spAutoFit/>
          </a:bodyPr>
          <a:lstStyle/>
          <a:p>
            <a:r>
              <a:rPr lang="en-US" sz="1800" dirty="0" smtClean="0"/>
              <a:t>a</a:t>
            </a:r>
            <a:endParaRPr lang="en-US" sz="1800" dirty="0"/>
          </a:p>
        </p:txBody>
      </p:sp>
      <p:pic>
        <p:nvPicPr>
          <p:cNvPr id="2048" name="Picture 2047"/>
          <p:cNvPicPr>
            <a:picLocks noChangeAspect="1"/>
          </p:cNvPicPr>
          <p:nvPr/>
        </p:nvPicPr>
        <p:blipFill>
          <a:blip r:embed="rId9"/>
          <a:stretch>
            <a:fillRect/>
          </a:stretch>
        </p:blipFill>
        <p:spPr>
          <a:xfrm>
            <a:off x="37453610" y="15167635"/>
            <a:ext cx="5978130" cy="1739828"/>
          </a:xfrm>
          <a:prstGeom prst="rect">
            <a:avLst/>
          </a:prstGeom>
          <a:ln>
            <a:solidFill>
              <a:schemeClr val="tx1"/>
            </a:solidFill>
          </a:ln>
        </p:spPr>
      </p:pic>
    </p:spTree>
  </p:cSld>
  <p:clrMapOvr>
    <a:masterClrMapping/>
  </p:clrMapOvr>
</p:sld>
</file>

<file path=ppt/theme/theme1.xml><?xml version="1.0" encoding="utf-8"?>
<a:theme xmlns:a="http://schemas.openxmlformats.org/drawingml/2006/main" name="Default Design">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945</TotalTime>
  <Words>592</Words>
  <Application>Microsoft Office PowerPoint</Application>
  <PresentationFormat>Custom</PresentationFormat>
  <Paragraphs>35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Graphicsland/MAKESIGNS.COM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to create a scientific poster</dc:title>
  <dc:subject>Example Of A Sample Research Poster</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Matthew Bruno</cp:lastModifiedBy>
  <cp:revision>92</cp:revision>
  <dcterms:created xsi:type="dcterms:W3CDTF">2005-06-17T18:14:43Z</dcterms:created>
  <dcterms:modified xsi:type="dcterms:W3CDTF">2015-05-28T23:53:03Z</dcterms:modified>
  <cp:category>scientific poster PowerPoint</cp:category>
</cp:coreProperties>
</file>