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21" r:id="rId4"/>
    <p:sldId id="291" r:id="rId5"/>
    <p:sldId id="322" r:id="rId6"/>
    <p:sldId id="311" r:id="rId7"/>
    <p:sldId id="298" r:id="rId8"/>
    <p:sldId id="312" r:id="rId9"/>
    <p:sldId id="272" r:id="rId10"/>
    <p:sldId id="313" r:id="rId11"/>
    <p:sldId id="348" r:id="rId12"/>
    <p:sldId id="325" r:id="rId13"/>
    <p:sldId id="351" r:id="rId14"/>
    <p:sldId id="297" r:id="rId15"/>
    <p:sldId id="352" r:id="rId16"/>
    <p:sldId id="346" r:id="rId17"/>
    <p:sldId id="341" r:id="rId18"/>
    <p:sldId id="353" r:id="rId19"/>
    <p:sldId id="342" r:id="rId20"/>
    <p:sldId id="354" r:id="rId21"/>
    <p:sldId id="309" r:id="rId22"/>
    <p:sldId id="260" r:id="rId23"/>
    <p:sldId id="335" r:id="rId24"/>
    <p:sldId id="262" r:id="rId25"/>
    <p:sldId id="268" r:id="rId26"/>
    <p:sldId id="355" r:id="rId27"/>
    <p:sldId id="294" r:id="rId28"/>
    <p:sldId id="356" r:id="rId29"/>
    <p:sldId id="327" r:id="rId30"/>
    <p:sldId id="357" r:id="rId31"/>
    <p:sldId id="315" r:id="rId32"/>
    <p:sldId id="358" r:id="rId33"/>
    <p:sldId id="339" r:id="rId34"/>
    <p:sldId id="328" r:id="rId35"/>
    <p:sldId id="292" r:id="rId36"/>
    <p:sldId id="295" r:id="rId37"/>
    <p:sldId id="266" r:id="rId38"/>
    <p:sldId id="33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119" autoAdjust="0"/>
  </p:normalViewPr>
  <p:slideViewPr>
    <p:cSldViewPr>
      <p:cViewPr>
        <p:scale>
          <a:sx n="75" d="100"/>
          <a:sy n="75" d="100"/>
        </p:scale>
        <p:origin x="-1236"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4B8BE-4780-45FE-B3C7-6AE1749A76DD}" type="datetimeFigureOut">
              <a:rPr lang="en-US" smtClean="0"/>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0704F-0A05-48C9-A554-0DC586DCCBFF}" type="slidenum">
              <a:rPr lang="en-US" smtClean="0"/>
              <a:t>‹#›</a:t>
            </a:fld>
            <a:endParaRPr lang="en-US"/>
          </a:p>
        </p:txBody>
      </p:sp>
    </p:spTree>
    <p:extLst>
      <p:ext uri="{BB962C8B-B14F-4D97-AF65-F5344CB8AC3E}">
        <p14:creationId xmlns:p14="http://schemas.microsoft.com/office/powerpoint/2010/main" val="170846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made a career out or reading all of the great work that has been published by the scientists in this society over the last 25 years and making my best attempts to apply it </a:t>
            </a:r>
            <a:r>
              <a:rPr lang="en-US" baseline="0" dirty="0" err="1" smtClean="0"/>
              <a:t>clincially</a:t>
            </a:r>
            <a:r>
              <a:rPr lang="en-US" baseline="0" dirty="0" smtClean="0"/>
              <a:t>. </a:t>
            </a:r>
          </a:p>
          <a:p>
            <a:r>
              <a:rPr lang="en-US" baseline="0" dirty="0" smtClean="0"/>
              <a:t>Truly the only audience where I can feel proud “and safe” saying that I am a Reproductive Immunologist.  At least here no one will say I don’t believe in T </a:t>
            </a:r>
            <a:r>
              <a:rPr lang="en-US" baseline="0" dirty="0" err="1" smtClean="0"/>
              <a:t>reg</a:t>
            </a:r>
            <a:r>
              <a:rPr lang="en-US" baseline="0" dirty="0" smtClean="0"/>
              <a:t> Cells or the Immune system plays no part in pregnancy loss , it can sometimes get quite lonely out there!! </a:t>
            </a:r>
          </a:p>
          <a:p>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1</a:t>
            </a:fld>
            <a:endParaRPr lang="en-US"/>
          </a:p>
        </p:txBody>
      </p:sp>
    </p:spTree>
    <p:extLst>
      <p:ext uri="{BB962C8B-B14F-4D97-AF65-F5344CB8AC3E}">
        <p14:creationId xmlns:p14="http://schemas.microsoft.com/office/powerpoint/2010/main" val="149749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Omega</a:t>
            </a:r>
            <a:r>
              <a:rPr lang="en-US" baseline="0" dirty="0" smtClean="0"/>
              <a:t> 6 has been shown to </a:t>
            </a:r>
            <a:r>
              <a:rPr lang="en-US" baseline="0" dirty="0" err="1" smtClean="0"/>
              <a:t>elelvate</a:t>
            </a:r>
            <a:r>
              <a:rPr lang="en-US" baseline="0" dirty="0" smtClean="0"/>
              <a:t> VEGF and maybe one of the </a:t>
            </a:r>
            <a:r>
              <a:rPr lang="en-US" baseline="0" dirty="0" err="1" smtClean="0"/>
              <a:t>beneifts</a:t>
            </a:r>
            <a:r>
              <a:rPr lang="en-US" baseline="0" dirty="0" smtClean="0"/>
              <a:t> of IL when </a:t>
            </a:r>
            <a:r>
              <a:rPr lang="en-US" baseline="0" dirty="0" err="1" smtClean="0"/>
              <a:t>uNK</a:t>
            </a:r>
            <a:r>
              <a:rPr lang="en-US" baseline="0" dirty="0" smtClean="0"/>
              <a:t> is abnormal and not a direct effect on the NK as in </a:t>
            </a:r>
            <a:r>
              <a:rPr lang="en-US" baseline="0" dirty="0" err="1" smtClean="0"/>
              <a:t>pNK</a:t>
            </a:r>
            <a:r>
              <a:rPr lang="en-US" baseline="0" dirty="0" smtClean="0"/>
              <a:t>.   In PAH </a:t>
            </a:r>
            <a:r>
              <a:rPr lang="en-US" baseline="0" dirty="0" err="1" smtClean="0"/>
              <a:t>pts</a:t>
            </a:r>
            <a:r>
              <a:rPr lang="en-US" baseline="0" dirty="0" smtClean="0"/>
              <a:t> received IL </a:t>
            </a:r>
            <a:r>
              <a:rPr lang="en-US" baseline="0" dirty="0" err="1" smtClean="0"/>
              <a:t>dialy</a:t>
            </a:r>
            <a:r>
              <a:rPr lang="en-US" baseline="0" dirty="0" smtClean="0"/>
              <a:t> so we need to study dosing and safety in this regard.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27</a:t>
            </a:fld>
            <a:endParaRPr lang="en-US"/>
          </a:p>
        </p:txBody>
      </p:sp>
    </p:spTree>
    <p:extLst>
      <p:ext uri="{BB962C8B-B14F-4D97-AF65-F5344CB8AC3E}">
        <p14:creationId xmlns:p14="http://schemas.microsoft.com/office/powerpoint/2010/main" val="341288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show that 100cc</a:t>
            </a:r>
            <a:r>
              <a:rPr lang="en-US" baseline="0" dirty="0" smtClean="0"/>
              <a:t> gives concentration of 2.5-20 over time(so 2cc must be a much lower in vivo concentration). IGG </a:t>
            </a:r>
            <a:r>
              <a:rPr lang="en-US" baseline="0" dirty="0" err="1" smtClean="0"/>
              <a:t>suppressin</a:t>
            </a:r>
            <a:r>
              <a:rPr lang="en-US" baseline="0" dirty="0" smtClean="0"/>
              <a:t> at higher doses may be related to class switching. Important with HLA abs. ADCC important mechanism in many autoimmune diseases and we believe play a part in RPL.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29</a:t>
            </a:fld>
            <a:endParaRPr lang="en-US"/>
          </a:p>
        </p:txBody>
      </p:sp>
    </p:spTree>
    <p:extLst>
      <p:ext uri="{BB962C8B-B14F-4D97-AF65-F5344CB8AC3E}">
        <p14:creationId xmlns:p14="http://schemas.microsoft.com/office/powerpoint/2010/main" val="4177022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Endotoxin</a:t>
            </a:r>
            <a:r>
              <a:rPr lang="en-US" baseline="0" dirty="0" smtClean="0"/>
              <a:t> challenge sepsis made worse with IL ,  infection should be considered when inflammatory response is seen in patients receiving IL   LPL found to </a:t>
            </a:r>
            <a:r>
              <a:rPr lang="en-US" baseline="0" dirty="0" err="1" smtClean="0"/>
              <a:t>downregulate</a:t>
            </a:r>
            <a:r>
              <a:rPr lang="en-US" baseline="0" dirty="0" smtClean="0"/>
              <a:t> with high levels of FA</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31</a:t>
            </a:fld>
            <a:endParaRPr lang="en-US"/>
          </a:p>
        </p:txBody>
      </p:sp>
    </p:spTree>
    <p:extLst>
      <p:ext uri="{BB962C8B-B14F-4D97-AF65-F5344CB8AC3E}">
        <p14:creationId xmlns:p14="http://schemas.microsoft.com/office/powerpoint/2010/main" val="286352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solidFill>
                  <a:srgbClr val="FFFF00"/>
                </a:solidFill>
              </a:rPr>
              <a:t>Lipoprotein lipase which frees the fatty acids from triglycerides is mainly found on the luminal surface of endothelial cells in capillaries  </a:t>
            </a:r>
          </a:p>
          <a:p>
            <a:pPr lvl="1"/>
            <a:r>
              <a:rPr lang="en-US" dirty="0" smtClean="0">
                <a:solidFill>
                  <a:srgbClr val="FFFF00"/>
                </a:solidFill>
              </a:rPr>
              <a:t>Even if some free FA is released there are no enzymes to convert linoleic and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to </a:t>
            </a:r>
            <a:r>
              <a:rPr lang="en-US" dirty="0" err="1" smtClean="0">
                <a:solidFill>
                  <a:srgbClr val="FFFF00"/>
                </a:solidFill>
              </a:rPr>
              <a:t>arachadonic</a:t>
            </a:r>
            <a:r>
              <a:rPr lang="en-US" dirty="0" smtClean="0">
                <a:solidFill>
                  <a:srgbClr val="FFFF00"/>
                </a:solidFill>
              </a:rPr>
              <a:t> acid, EPA, DHA, and other bioactive lipid mediators that are responsible for many of the effects of </a:t>
            </a:r>
            <a:r>
              <a:rPr lang="en-US" dirty="0" err="1" smtClean="0">
                <a:solidFill>
                  <a:srgbClr val="FFFF00"/>
                </a:solidFill>
              </a:rPr>
              <a:t>Intralipid</a:t>
            </a:r>
            <a:endParaRPr lang="en-US"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33</a:t>
            </a:fld>
            <a:endParaRPr lang="en-US"/>
          </a:p>
        </p:txBody>
      </p:sp>
    </p:spTree>
    <p:extLst>
      <p:ext uri="{BB962C8B-B14F-4D97-AF65-F5344CB8AC3E}">
        <p14:creationId xmlns:p14="http://schemas.microsoft.com/office/powerpoint/2010/main" val="145090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Omega 3 formulations</a:t>
            </a:r>
            <a:r>
              <a:rPr lang="en-US" baseline="0" dirty="0" smtClean="0"/>
              <a:t> may have more benefits in cytokine production inhibition.  </a:t>
            </a:r>
            <a:r>
              <a:rPr lang="en-US" baseline="0" dirty="0" err="1" smtClean="0"/>
              <a:t>Linoliec</a:t>
            </a:r>
            <a:r>
              <a:rPr lang="en-US" baseline="0" dirty="0" smtClean="0"/>
              <a:t> acid shown to stimulate </a:t>
            </a:r>
            <a:r>
              <a:rPr lang="en-US" baseline="0" dirty="0" err="1" smtClean="0"/>
              <a:t>NFkB</a:t>
            </a:r>
            <a:r>
              <a:rPr lang="en-US" baseline="0" dirty="0" smtClean="0"/>
              <a:t> receptors and omega 3 inhibit having </a:t>
            </a:r>
            <a:r>
              <a:rPr lang="en-US" baseline="0" dirty="0" err="1" smtClean="0"/>
              <a:t>oppostive</a:t>
            </a:r>
            <a:r>
              <a:rPr lang="en-US" baseline="0" dirty="0" smtClean="0"/>
              <a:t> effects on cytokine production </a:t>
            </a:r>
          </a:p>
          <a:p>
            <a:r>
              <a:rPr lang="en-US" baseline="0" dirty="0" smtClean="0"/>
              <a:t>Due to safety concerns in Ill patients attempts are being made to neutralize some </a:t>
            </a:r>
            <a:r>
              <a:rPr lang="en-US" baseline="0" dirty="0" err="1" smtClean="0"/>
              <a:t>pareneral</a:t>
            </a:r>
            <a:r>
              <a:rPr lang="en-US" baseline="0" dirty="0" smtClean="0"/>
              <a:t> emulsions.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36</a:t>
            </a:fld>
            <a:endParaRPr lang="en-US"/>
          </a:p>
        </p:txBody>
      </p:sp>
    </p:spTree>
    <p:extLst>
      <p:ext uri="{BB962C8B-B14F-4D97-AF65-F5344CB8AC3E}">
        <p14:creationId xmlns:p14="http://schemas.microsoft.com/office/powerpoint/2010/main" val="274415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2.5/1 ratio is</a:t>
            </a:r>
            <a:r>
              <a:rPr lang="en-US" baseline="0" dirty="0" smtClean="0"/>
              <a:t> </a:t>
            </a:r>
            <a:r>
              <a:rPr lang="en-US" baseline="0" dirty="0" err="1" smtClean="0"/>
              <a:t>nuetral</a:t>
            </a:r>
            <a:r>
              <a:rPr lang="en-US" baseline="0" dirty="0" smtClean="0"/>
              <a:t>   longer transplant survival at doses much higher or lower .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37</a:t>
            </a:fld>
            <a:endParaRPr lang="en-US"/>
          </a:p>
        </p:txBody>
      </p:sp>
    </p:spTree>
    <p:extLst>
      <p:ext uri="{BB962C8B-B14F-4D97-AF65-F5344CB8AC3E}">
        <p14:creationId xmlns:p14="http://schemas.microsoft.com/office/powerpoint/2010/main" val="337332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3, learn the effect</a:t>
            </a:r>
            <a:r>
              <a:rPr lang="en-US" baseline="0" dirty="0" smtClean="0"/>
              <a:t> of different concentrations on T cell , cytokine , IC ratios , antibody production (all of which have been shown to be affected at different concentrations).</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38</a:t>
            </a:fld>
            <a:endParaRPr lang="en-US"/>
          </a:p>
        </p:txBody>
      </p:sp>
    </p:spTree>
    <p:extLst>
      <p:ext uri="{BB962C8B-B14F-4D97-AF65-F5344CB8AC3E}">
        <p14:creationId xmlns:p14="http://schemas.microsoft.com/office/powerpoint/2010/main" val="26759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2</a:t>
            </a:fld>
            <a:endParaRPr lang="en-US"/>
          </a:p>
        </p:txBody>
      </p:sp>
    </p:spTree>
    <p:extLst>
      <p:ext uri="{BB962C8B-B14F-4D97-AF65-F5344CB8AC3E}">
        <p14:creationId xmlns:p14="http://schemas.microsoft.com/office/powerpoint/2010/main" val="421761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about long chain is that they must be taken IC to</a:t>
            </a:r>
            <a:r>
              <a:rPr lang="en-US" baseline="0" dirty="0" smtClean="0"/>
              <a:t> be metabolized, unlike SC or MC Fas.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5</a:t>
            </a:fld>
            <a:endParaRPr lang="en-US"/>
          </a:p>
        </p:txBody>
      </p:sp>
    </p:spTree>
    <p:extLst>
      <p:ext uri="{BB962C8B-B14F-4D97-AF65-F5344CB8AC3E}">
        <p14:creationId xmlns:p14="http://schemas.microsoft.com/office/powerpoint/2010/main" val="77909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solidFill>
                  <a:srgbClr val="FFFF00"/>
                </a:solidFill>
              </a:rPr>
              <a:t>Are </a:t>
            </a:r>
            <a:r>
              <a:rPr lang="en-US" dirty="0" err="1" smtClean="0">
                <a:solidFill>
                  <a:srgbClr val="FFFF00"/>
                </a:solidFill>
              </a:rPr>
              <a:t>uNK</a:t>
            </a:r>
            <a:r>
              <a:rPr lang="en-US" dirty="0" smtClean="0">
                <a:solidFill>
                  <a:srgbClr val="FFFF00"/>
                </a:solidFill>
              </a:rPr>
              <a:t> cells </a:t>
            </a:r>
            <a:r>
              <a:rPr lang="en-US" dirty="0" err="1" smtClean="0">
                <a:solidFill>
                  <a:srgbClr val="FFFF00"/>
                </a:solidFill>
              </a:rPr>
              <a:t>pbNK</a:t>
            </a:r>
            <a:r>
              <a:rPr lang="en-US" dirty="0" smtClean="0">
                <a:solidFill>
                  <a:srgbClr val="FFFF00"/>
                </a:solidFill>
              </a:rPr>
              <a:t> cells that migrate to endometrium in certain pathological conditions and therefore likely to be suppressed by IL therapy?</a:t>
            </a:r>
          </a:p>
          <a:p>
            <a:pPr lvl="3"/>
            <a:r>
              <a:rPr lang="en-US" dirty="0" smtClean="0">
                <a:solidFill>
                  <a:srgbClr val="FFFF00"/>
                </a:solidFill>
              </a:rPr>
              <a:t>Sacks?</a:t>
            </a:r>
          </a:p>
          <a:p>
            <a:pPr lvl="2"/>
            <a:r>
              <a:rPr lang="en-US" dirty="0" smtClean="0">
                <a:solidFill>
                  <a:srgbClr val="FFFF00"/>
                </a:solidFill>
              </a:rPr>
              <a:t>Do </a:t>
            </a:r>
            <a:r>
              <a:rPr lang="en-US" dirty="0" err="1" smtClean="0">
                <a:solidFill>
                  <a:srgbClr val="FFFF00"/>
                </a:solidFill>
              </a:rPr>
              <a:t>uNK</a:t>
            </a:r>
            <a:r>
              <a:rPr lang="en-US" dirty="0" smtClean="0">
                <a:solidFill>
                  <a:srgbClr val="FFFF00"/>
                </a:solidFill>
              </a:rPr>
              <a:t> cells arise from endometrial progenitor cells (and not from </a:t>
            </a:r>
            <a:r>
              <a:rPr lang="en-US" dirty="0" err="1" smtClean="0">
                <a:solidFill>
                  <a:srgbClr val="FFFF00"/>
                </a:solidFill>
              </a:rPr>
              <a:t>pbNK</a:t>
            </a:r>
            <a:r>
              <a:rPr lang="en-US" dirty="0" smtClean="0">
                <a:solidFill>
                  <a:srgbClr val="FFFF00"/>
                </a:solidFill>
              </a:rPr>
              <a:t> cells) and therefore lacking direct evidence for suppression by IL? (reference)</a:t>
            </a:r>
          </a:p>
          <a:p>
            <a:pPr lvl="2"/>
            <a:r>
              <a:rPr lang="en-US" dirty="0" smtClean="0">
                <a:solidFill>
                  <a:srgbClr val="FFFF00"/>
                </a:solidFill>
              </a:rPr>
              <a:t>Are </a:t>
            </a:r>
            <a:r>
              <a:rPr lang="en-US" dirty="0" err="1" smtClean="0">
                <a:solidFill>
                  <a:srgbClr val="FFFF00"/>
                </a:solidFill>
              </a:rPr>
              <a:t>uNK</a:t>
            </a:r>
            <a:r>
              <a:rPr lang="en-US" dirty="0" smtClean="0">
                <a:solidFill>
                  <a:srgbClr val="FFFF00"/>
                </a:solidFill>
              </a:rPr>
              <a:t> cells </a:t>
            </a:r>
            <a:r>
              <a:rPr lang="en-US" dirty="0" err="1" smtClean="0">
                <a:solidFill>
                  <a:srgbClr val="FFFF00"/>
                </a:solidFill>
              </a:rPr>
              <a:t>pbNK</a:t>
            </a:r>
            <a:r>
              <a:rPr lang="en-US" dirty="0" smtClean="0">
                <a:solidFill>
                  <a:srgbClr val="FFFF00"/>
                </a:solidFill>
              </a:rPr>
              <a:t> cells that are reprogrammed in the endometrium and therefore lacking direct evidence for suppression by IL? (reference)</a:t>
            </a:r>
          </a:p>
          <a:p>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10</a:t>
            </a:fld>
            <a:endParaRPr lang="en-US"/>
          </a:p>
        </p:txBody>
      </p:sp>
    </p:spTree>
    <p:extLst>
      <p:ext uri="{BB962C8B-B14F-4D97-AF65-F5344CB8AC3E}">
        <p14:creationId xmlns:p14="http://schemas.microsoft.com/office/powerpoint/2010/main" val="86113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Linoleic</a:t>
            </a:r>
            <a:r>
              <a:rPr lang="en-US" baseline="0" dirty="0" smtClean="0"/>
              <a:t> acid 2.5% breakdown compared to 18% for alpha </a:t>
            </a:r>
            <a:r>
              <a:rPr lang="en-US" baseline="0" dirty="0" err="1" smtClean="0"/>
              <a:t>linoliec</a:t>
            </a:r>
            <a:r>
              <a:rPr lang="en-US" baseline="0" dirty="0" smtClean="0"/>
              <a:t> acid.  Vitamin and mineral production can affect breakdown of gamma </a:t>
            </a:r>
            <a:r>
              <a:rPr lang="en-US" baseline="0" dirty="0" err="1" smtClean="0"/>
              <a:t>linoliec</a:t>
            </a:r>
            <a:r>
              <a:rPr lang="en-US" baseline="0" dirty="0" smtClean="0"/>
              <a:t>. Displacement of AA by EPA in cell membrane also decreases the amount of inflammatory modulators.  Overall omega 3 lower inflammatory cytokines and omega 6 mostly </a:t>
            </a:r>
            <a:r>
              <a:rPr lang="en-US" baseline="0" dirty="0" err="1" smtClean="0"/>
              <a:t>cellularu</a:t>
            </a:r>
            <a:r>
              <a:rPr lang="en-US" baseline="0" dirty="0" smtClean="0"/>
              <a:t> NK or T cell. </a:t>
            </a:r>
          </a:p>
          <a:p>
            <a:endParaRPr lang="en-US" baseline="0" dirty="0" smtClean="0"/>
          </a:p>
          <a:p>
            <a:r>
              <a:rPr lang="en-US" baseline="0" dirty="0" smtClean="0"/>
              <a:t>How did IL exert their </a:t>
            </a:r>
            <a:r>
              <a:rPr lang="en-US" baseline="0" dirty="0" err="1" smtClean="0"/>
              <a:t>immunosupprresive</a:t>
            </a:r>
            <a:r>
              <a:rPr lang="en-US" baseline="0" dirty="0" smtClean="0"/>
              <a:t> effect , was it just on NK cells or other parts of the immune system. To answer this we have to understand the metabolic breakdown of the key components in IL.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14</a:t>
            </a:fld>
            <a:endParaRPr lang="en-US"/>
          </a:p>
        </p:txBody>
      </p:sp>
    </p:spTree>
    <p:extLst>
      <p:ext uri="{BB962C8B-B14F-4D97-AF65-F5344CB8AC3E}">
        <p14:creationId xmlns:p14="http://schemas.microsoft.com/office/powerpoint/2010/main" val="24806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show that different</a:t>
            </a:r>
            <a:r>
              <a:rPr lang="en-US" baseline="0" dirty="0" smtClean="0"/>
              <a:t> immunologic states dictate the number and </a:t>
            </a:r>
            <a:r>
              <a:rPr lang="en-US" baseline="0" dirty="0" err="1" smtClean="0"/>
              <a:t>funciton</a:t>
            </a:r>
            <a:r>
              <a:rPr lang="en-US" baseline="0" dirty="0" smtClean="0"/>
              <a:t> of PGE2 and other receptors that may interact with FAs leading to different effects of IL on different patients. In fact the </a:t>
            </a:r>
            <a:r>
              <a:rPr lang="en-US" baseline="0" dirty="0" err="1" smtClean="0"/>
              <a:t>suppresson</a:t>
            </a:r>
            <a:r>
              <a:rPr lang="en-US" baseline="0" dirty="0" smtClean="0"/>
              <a:t> of NK cell activity by PGE2 leads to tumor </a:t>
            </a:r>
            <a:r>
              <a:rPr lang="en-US" baseline="0" dirty="0" err="1" smtClean="0"/>
              <a:t>gowth</a:t>
            </a:r>
            <a:r>
              <a:rPr lang="en-US" baseline="0" dirty="0" smtClean="0"/>
              <a:t> (secreted by tumors).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16</a:t>
            </a:fld>
            <a:endParaRPr lang="en-US"/>
          </a:p>
        </p:txBody>
      </p:sp>
    </p:spTree>
    <p:extLst>
      <p:ext uri="{BB962C8B-B14F-4D97-AF65-F5344CB8AC3E}">
        <p14:creationId xmlns:p14="http://schemas.microsoft.com/office/powerpoint/2010/main" val="142132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 many metabolites that are still yet to be studies that is it</a:t>
            </a:r>
            <a:r>
              <a:rPr lang="en-US" baseline="0" dirty="0" smtClean="0"/>
              <a:t> is very difficult to understand the mechanisms of immunosuppression or activation. 12,13 DHOME strong </a:t>
            </a:r>
            <a:r>
              <a:rPr lang="en-US" baseline="0" dirty="0" err="1" smtClean="0"/>
              <a:t>immunosuppresant</a:t>
            </a:r>
            <a:r>
              <a:rPr lang="en-US" baseline="0" dirty="0" smtClean="0"/>
              <a:t> and </a:t>
            </a:r>
            <a:r>
              <a:rPr lang="en-US" baseline="0" dirty="0" err="1" smtClean="0"/>
              <a:t>immediatley</a:t>
            </a:r>
            <a:r>
              <a:rPr lang="en-US" baseline="0" dirty="0" smtClean="0"/>
              <a:t> present after IL transfusion. PPAR gamma can interfere with NFKP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19</a:t>
            </a:fld>
            <a:endParaRPr lang="en-US"/>
          </a:p>
        </p:txBody>
      </p:sp>
    </p:spTree>
    <p:extLst>
      <p:ext uri="{BB962C8B-B14F-4D97-AF65-F5344CB8AC3E}">
        <p14:creationId xmlns:p14="http://schemas.microsoft.com/office/powerpoint/2010/main" val="115801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actions of IL may be hidden in other immunological abnormalities</a:t>
            </a:r>
            <a:r>
              <a:rPr lang="en-US" baseline="0" dirty="0" smtClean="0"/>
              <a:t> in RPL patients ,  we feel he identified one of what we believe are many different autoimmune patterns that we feel are most likely related to </a:t>
            </a:r>
            <a:r>
              <a:rPr lang="en-US" baseline="0" dirty="0" err="1" smtClean="0"/>
              <a:t>udnerlying</a:t>
            </a:r>
            <a:r>
              <a:rPr lang="en-US" baseline="0" dirty="0" smtClean="0"/>
              <a:t> autoimmune disease as many match the laboratory findings in women with autoimmune syndromes.  We have followed HLA patterns, wide variety of serum cytokines , IC ratios and of course all </a:t>
            </a:r>
            <a:r>
              <a:rPr lang="en-US" baseline="0" dirty="0" err="1" smtClean="0"/>
              <a:t>aantibody</a:t>
            </a:r>
            <a:r>
              <a:rPr lang="en-US" baseline="0" dirty="0" smtClean="0"/>
              <a:t> studies. So we have seen syndromes where </a:t>
            </a:r>
            <a:r>
              <a:rPr lang="en-US" baseline="0" dirty="0" err="1" smtClean="0"/>
              <a:t>Nka</a:t>
            </a:r>
            <a:r>
              <a:rPr lang="en-US" baseline="0" dirty="0" smtClean="0"/>
              <a:t> are normal and looked for other possible benefits of IL. </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21</a:t>
            </a:fld>
            <a:endParaRPr lang="en-US"/>
          </a:p>
        </p:txBody>
      </p:sp>
    </p:spTree>
    <p:extLst>
      <p:ext uri="{BB962C8B-B14F-4D97-AF65-F5344CB8AC3E}">
        <p14:creationId xmlns:p14="http://schemas.microsoft.com/office/powerpoint/2010/main" val="408843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summary slide for the previous section to tie</a:t>
            </a:r>
            <a:r>
              <a:rPr lang="en-US" baseline="0" dirty="0" smtClean="0"/>
              <a:t> it all in for the audience</a:t>
            </a:r>
            <a:endParaRPr lang="en-US" dirty="0"/>
          </a:p>
        </p:txBody>
      </p:sp>
      <p:sp>
        <p:nvSpPr>
          <p:cNvPr id="4" name="Slide Number Placeholder 3"/>
          <p:cNvSpPr>
            <a:spLocks noGrp="1"/>
          </p:cNvSpPr>
          <p:nvPr>
            <p:ph type="sldNum" sz="quarter" idx="10"/>
          </p:nvPr>
        </p:nvSpPr>
        <p:spPr/>
        <p:txBody>
          <a:bodyPr/>
          <a:lstStyle/>
          <a:p>
            <a:fld id="{3B30704F-0A05-48C9-A554-0DC586DCCBFF}" type="slidenum">
              <a:rPr lang="en-US" smtClean="0"/>
              <a:t>25</a:t>
            </a:fld>
            <a:endParaRPr lang="en-US"/>
          </a:p>
        </p:txBody>
      </p:sp>
    </p:spTree>
    <p:extLst>
      <p:ext uri="{BB962C8B-B14F-4D97-AF65-F5344CB8AC3E}">
        <p14:creationId xmlns:p14="http://schemas.microsoft.com/office/powerpoint/2010/main" val="187533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71FE8-92C7-417B-8F26-AB9921BB376D}"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19310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71FE8-92C7-417B-8F26-AB9921BB376D}"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2660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71FE8-92C7-417B-8F26-AB9921BB376D}"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71856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71FE8-92C7-417B-8F26-AB9921BB376D}"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58815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71FE8-92C7-417B-8F26-AB9921BB376D}"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242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371FE8-92C7-417B-8F26-AB9921BB376D}"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19139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71FE8-92C7-417B-8F26-AB9921BB376D}" type="datetimeFigureOut">
              <a:rPr lang="en-US" smtClean="0"/>
              <a:t>6/4/2014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52393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71FE8-92C7-417B-8F26-AB9921BB376D}" type="datetimeFigureOut">
              <a:rPr lang="en-US" smtClean="0"/>
              <a:t>6/4/2014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28632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71FE8-92C7-417B-8F26-AB9921BB376D}" type="datetimeFigureOut">
              <a:rPr lang="en-US" smtClean="0"/>
              <a:t>6/4/2014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301630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71FE8-92C7-417B-8F26-AB9921BB376D}"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404826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71FE8-92C7-417B-8F26-AB9921BB376D}"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B522-B4DA-4354-9702-DE143349F882}" type="slidenum">
              <a:rPr lang="en-US" smtClean="0"/>
              <a:t>‹#›</a:t>
            </a:fld>
            <a:endParaRPr lang="en-US"/>
          </a:p>
        </p:txBody>
      </p:sp>
    </p:spTree>
    <p:extLst>
      <p:ext uri="{BB962C8B-B14F-4D97-AF65-F5344CB8AC3E}">
        <p14:creationId xmlns:p14="http://schemas.microsoft.com/office/powerpoint/2010/main" val="425408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71FE8-92C7-417B-8F26-AB9921BB376D}" type="datetimeFigureOut">
              <a:rPr lang="en-US" smtClean="0"/>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B522-B4DA-4354-9702-DE143349F882}" type="slidenum">
              <a:rPr lang="en-US" smtClean="0"/>
              <a:t>‹#›</a:t>
            </a:fld>
            <a:endParaRPr lang="en-US"/>
          </a:p>
        </p:txBody>
      </p:sp>
    </p:spTree>
    <p:extLst>
      <p:ext uri="{BB962C8B-B14F-4D97-AF65-F5344CB8AC3E}">
        <p14:creationId xmlns:p14="http://schemas.microsoft.com/office/powerpoint/2010/main" val="4659647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622425"/>
          </a:xfrm>
        </p:spPr>
        <p:txBody>
          <a:bodyPr>
            <a:normAutofit fontScale="90000"/>
          </a:bodyPr>
          <a:lstStyle/>
          <a:p>
            <a:r>
              <a:rPr lang="en-US" dirty="0" smtClean="0"/>
              <a:t>Intralipid® Therapy for Recurrent Pregnancy Loss – Controversies and Future Directions</a:t>
            </a:r>
            <a:endParaRPr lang="en-US" dirty="0"/>
          </a:p>
        </p:txBody>
      </p:sp>
      <p:sp>
        <p:nvSpPr>
          <p:cNvPr id="3" name="Subtitle 2"/>
          <p:cNvSpPr>
            <a:spLocks noGrp="1"/>
          </p:cNvSpPr>
          <p:nvPr>
            <p:ph type="subTitle" idx="1"/>
          </p:nvPr>
        </p:nvSpPr>
        <p:spPr>
          <a:xfrm>
            <a:off x="457200" y="2514600"/>
            <a:ext cx="8153400" cy="2514600"/>
          </a:xfrm>
        </p:spPr>
        <p:txBody>
          <a:bodyPr>
            <a:normAutofit fontScale="85000" lnSpcReduction="20000"/>
          </a:bodyPr>
          <a:lstStyle/>
          <a:p>
            <a:r>
              <a:rPr lang="en-US" dirty="0" smtClean="0">
                <a:solidFill>
                  <a:srgbClr val="FFFF00"/>
                </a:solidFill>
              </a:rPr>
              <a:t>34</a:t>
            </a:r>
            <a:r>
              <a:rPr lang="en-US" baseline="30000" dirty="0" smtClean="0">
                <a:solidFill>
                  <a:srgbClr val="FFFF00"/>
                </a:solidFill>
              </a:rPr>
              <a:t>th</a:t>
            </a:r>
            <a:r>
              <a:rPr lang="en-US" dirty="0" smtClean="0">
                <a:solidFill>
                  <a:srgbClr val="FFFF00"/>
                </a:solidFill>
              </a:rPr>
              <a:t> Annual Meeting of the American Society for Reproductive Immunology</a:t>
            </a:r>
          </a:p>
          <a:p>
            <a:endParaRPr lang="en-US" dirty="0" smtClean="0">
              <a:solidFill>
                <a:srgbClr val="FFFF00"/>
              </a:solidFill>
            </a:endParaRPr>
          </a:p>
          <a:p>
            <a:r>
              <a:rPr lang="en-US" dirty="0" smtClean="0">
                <a:solidFill>
                  <a:srgbClr val="FFFF00"/>
                </a:solidFill>
              </a:rPr>
              <a:t>June 2-5, 2014</a:t>
            </a:r>
          </a:p>
          <a:p>
            <a:endParaRPr lang="en-US" dirty="0"/>
          </a:p>
          <a:p>
            <a:r>
              <a:rPr lang="en-US" dirty="0" smtClean="0"/>
              <a:t>Jeffrey </a:t>
            </a:r>
            <a:r>
              <a:rPr lang="en-US" dirty="0" err="1" smtClean="0"/>
              <a:t>Braverman</a:t>
            </a:r>
            <a:r>
              <a:rPr lang="en-US" dirty="0" smtClean="0"/>
              <a:t>, MD, FACOG</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5175738"/>
            <a:ext cx="6868429" cy="154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506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Assessment of Uterine NK Cells </a:t>
            </a:r>
            <a:endParaRPr lang="en-US" dirty="0"/>
          </a:p>
        </p:txBody>
      </p:sp>
      <p:sp>
        <p:nvSpPr>
          <p:cNvPr id="3" name="Content Placeholder 2"/>
          <p:cNvSpPr>
            <a:spLocks noGrp="1"/>
          </p:cNvSpPr>
          <p:nvPr>
            <p:ph idx="1"/>
          </p:nvPr>
        </p:nvSpPr>
        <p:spPr>
          <a:xfrm>
            <a:off x="0" y="1066800"/>
            <a:ext cx="9144000" cy="5791200"/>
          </a:xfrm>
        </p:spPr>
        <p:txBody>
          <a:bodyPr>
            <a:normAutofit/>
          </a:bodyPr>
          <a:lstStyle/>
          <a:p>
            <a:r>
              <a:rPr lang="en-US" dirty="0" smtClean="0">
                <a:solidFill>
                  <a:srgbClr val="FFFF00"/>
                </a:solidFill>
              </a:rPr>
              <a:t>Studies showing relationship between elevated uNK numbers and or activity with failed implantation or pregnancy related complications</a:t>
            </a:r>
          </a:p>
          <a:p>
            <a:pPr lvl="2"/>
            <a:r>
              <a:rPr lang="en-US" dirty="0" smtClean="0">
                <a:solidFill>
                  <a:srgbClr val="FFFF00"/>
                </a:solidFill>
              </a:rPr>
              <a:t>Dr. </a:t>
            </a:r>
            <a:r>
              <a:rPr lang="en-US" dirty="0" err="1" smtClean="0">
                <a:solidFill>
                  <a:srgbClr val="FFFF00"/>
                </a:solidFill>
              </a:rPr>
              <a:t>Ledee’s</a:t>
            </a:r>
            <a:r>
              <a:rPr lang="en-US" dirty="0" smtClean="0">
                <a:solidFill>
                  <a:srgbClr val="FFFF00"/>
                </a:solidFill>
              </a:rPr>
              <a:t> group (also looked at effects on sub-endometrial angiogenesis)</a:t>
            </a:r>
          </a:p>
          <a:p>
            <a:pPr lvl="3"/>
            <a:r>
              <a:rPr lang="en-US" dirty="0" err="1" smtClean="0">
                <a:solidFill>
                  <a:srgbClr val="FFFF00"/>
                </a:solidFill>
              </a:rPr>
              <a:t>Ledee-Bataille</a:t>
            </a:r>
            <a:r>
              <a:rPr lang="en-US" dirty="0" smtClean="0">
                <a:solidFill>
                  <a:srgbClr val="FFFF00"/>
                </a:solidFill>
              </a:rPr>
              <a:t>, 2005; </a:t>
            </a:r>
            <a:r>
              <a:rPr lang="en-US" dirty="0" err="1" smtClean="0">
                <a:solidFill>
                  <a:srgbClr val="FFFF00"/>
                </a:solidFill>
              </a:rPr>
              <a:t>Ledee</a:t>
            </a:r>
            <a:r>
              <a:rPr lang="en-US" dirty="0" smtClean="0">
                <a:solidFill>
                  <a:srgbClr val="FFFF00"/>
                </a:solidFill>
              </a:rPr>
              <a:t>, 2008; </a:t>
            </a:r>
            <a:r>
              <a:rPr lang="en-US" dirty="0" err="1" smtClean="0">
                <a:solidFill>
                  <a:srgbClr val="FFFF00"/>
                </a:solidFill>
              </a:rPr>
              <a:t>Ledee</a:t>
            </a:r>
            <a:r>
              <a:rPr lang="en-US" dirty="0" smtClean="0">
                <a:solidFill>
                  <a:srgbClr val="FFFF00"/>
                </a:solidFill>
              </a:rPr>
              <a:t>, 2011 </a:t>
            </a:r>
          </a:p>
          <a:p>
            <a:pPr lvl="2"/>
            <a:r>
              <a:rPr lang="en-US" dirty="0" err="1" smtClean="0">
                <a:solidFill>
                  <a:srgbClr val="FFFF00"/>
                </a:solidFill>
              </a:rPr>
              <a:t>Lachapelle</a:t>
            </a:r>
            <a:r>
              <a:rPr lang="en-US" dirty="0" smtClean="0">
                <a:solidFill>
                  <a:srgbClr val="FFFF00"/>
                </a:solidFill>
              </a:rPr>
              <a:t>, 1996; </a:t>
            </a:r>
            <a:r>
              <a:rPr lang="en-US" dirty="0" err="1" smtClean="0">
                <a:solidFill>
                  <a:srgbClr val="FFFF00"/>
                </a:solidFill>
              </a:rPr>
              <a:t>Quenby</a:t>
            </a:r>
            <a:r>
              <a:rPr lang="en-US" dirty="0" smtClean="0">
                <a:solidFill>
                  <a:srgbClr val="FFFF00"/>
                </a:solidFill>
              </a:rPr>
              <a:t>, 2005; Giuliani, 2014; Russell, 2013</a:t>
            </a:r>
          </a:p>
          <a:p>
            <a:r>
              <a:rPr lang="en-US" dirty="0" smtClean="0">
                <a:solidFill>
                  <a:srgbClr val="FFFF00"/>
                </a:solidFill>
              </a:rPr>
              <a:t>Treatment with Intralipid </a:t>
            </a:r>
          </a:p>
          <a:p>
            <a:r>
              <a:rPr lang="en-US" dirty="0" smtClean="0">
                <a:solidFill>
                  <a:srgbClr val="FFFF00"/>
                </a:solidFill>
              </a:rPr>
              <a:t>Assumption was made that </a:t>
            </a:r>
            <a:r>
              <a:rPr lang="en-US" dirty="0" err="1" smtClean="0">
                <a:solidFill>
                  <a:srgbClr val="FFFF00"/>
                </a:solidFill>
              </a:rPr>
              <a:t>uNK</a:t>
            </a:r>
            <a:r>
              <a:rPr lang="en-US" dirty="0" smtClean="0">
                <a:solidFill>
                  <a:srgbClr val="FFFF00"/>
                </a:solidFill>
              </a:rPr>
              <a:t> cells will be suppressed by Intralipid similar to demonstrated effect on peripheral NK cells</a:t>
            </a:r>
          </a:p>
        </p:txBody>
      </p:sp>
    </p:spTree>
    <p:extLst>
      <p:ext uri="{BB962C8B-B14F-4D97-AF65-F5344CB8AC3E}">
        <p14:creationId xmlns:p14="http://schemas.microsoft.com/office/powerpoint/2010/main" val="394088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t>Free fatty </a:t>
            </a:r>
            <a:r>
              <a:rPr lang="en-US" dirty="0"/>
              <a:t>a</a:t>
            </a:r>
            <a:r>
              <a:rPr lang="en-US" dirty="0" smtClean="0"/>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54618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4000" dirty="0" smtClean="0"/>
              <a:t>Regulation of Cellular Function by FAs</a:t>
            </a:r>
            <a:endParaRPr lang="en-US" sz="4000"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solidFill>
                  <a:srgbClr val="FFFF00"/>
                </a:solidFill>
              </a:rPr>
              <a:t>FAs incorporate into phospholipids in plasma membranes and alter membrane fluidity and organization of lipid rafts</a:t>
            </a:r>
            <a:endParaRPr lang="en-US" dirty="0">
              <a:solidFill>
                <a:srgbClr val="FFFF00"/>
              </a:solidFill>
            </a:endParaRPr>
          </a:p>
          <a:p>
            <a:r>
              <a:rPr lang="en-US" dirty="0" smtClean="0">
                <a:solidFill>
                  <a:srgbClr val="FFFF00"/>
                </a:solidFill>
              </a:rPr>
              <a:t>Function </a:t>
            </a:r>
            <a:r>
              <a:rPr lang="en-US" dirty="0">
                <a:solidFill>
                  <a:srgbClr val="FFFF00"/>
                </a:solidFill>
              </a:rPr>
              <a:t>as direct ligands for nuclear receptors</a:t>
            </a:r>
          </a:p>
          <a:p>
            <a:pPr lvl="1"/>
            <a:r>
              <a:rPr lang="en-US" dirty="0">
                <a:solidFill>
                  <a:srgbClr val="FFFF00"/>
                </a:solidFill>
              </a:rPr>
              <a:t> Peroxisome proliferator-activated receptors (PPARs</a:t>
            </a:r>
            <a:r>
              <a:rPr lang="en-US" dirty="0" smtClean="0">
                <a:solidFill>
                  <a:srgbClr val="FFFF00"/>
                </a:solidFill>
              </a:rPr>
              <a:t>)</a:t>
            </a:r>
          </a:p>
          <a:p>
            <a:pPr lvl="2"/>
            <a:r>
              <a:rPr lang="en-US" dirty="0" smtClean="0">
                <a:solidFill>
                  <a:srgbClr val="FFFF00"/>
                </a:solidFill>
              </a:rPr>
              <a:t>Regulate gene expression</a:t>
            </a:r>
            <a:endParaRPr lang="en-US" dirty="0">
              <a:solidFill>
                <a:srgbClr val="FFFF00"/>
              </a:solidFill>
            </a:endParaRPr>
          </a:p>
          <a:p>
            <a:r>
              <a:rPr lang="en-US" dirty="0" smtClean="0">
                <a:solidFill>
                  <a:srgbClr val="FFFF00"/>
                </a:solidFill>
              </a:rPr>
              <a:t>Function </a:t>
            </a:r>
            <a:r>
              <a:rPr lang="en-US" dirty="0">
                <a:solidFill>
                  <a:srgbClr val="FFFF00"/>
                </a:solidFill>
              </a:rPr>
              <a:t>as ligands for G-protein-coupled receptors (GPCRs)</a:t>
            </a:r>
          </a:p>
          <a:p>
            <a:pPr lvl="1"/>
            <a:r>
              <a:rPr lang="en-US" dirty="0">
                <a:solidFill>
                  <a:srgbClr val="FFFF00"/>
                </a:solidFill>
              </a:rPr>
              <a:t>GPR40, GPR43, </a:t>
            </a:r>
            <a:r>
              <a:rPr lang="en-US" dirty="0" err="1" smtClean="0">
                <a:solidFill>
                  <a:srgbClr val="FFFF00"/>
                </a:solidFill>
              </a:rPr>
              <a:t>etc</a:t>
            </a:r>
            <a:endParaRPr lang="en-US" dirty="0" smtClean="0">
              <a:solidFill>
                <a:srgbClr val="FFFF00"/>
              </a:solidFill>
            </a:endParaRPr>
          </a:p>
          <a:p>
            <a:pPr lvl="1"/>
            <a:r>
              <a:rPr lang="en-US" dirty="0" smtClean="0">
                <a:solidFill>
                  <a:srgbClr val="FFFF00"/>
                </a:solidFill>
              </a:rPr>
              <a:t>Affects intracellular signaling pathways</a:t>
            </a:r>
          </a:p>
          <a:p>
            <a:r>
              <a:rPr lang="en-US" dirty="0">
                <a:solidFill>
                  <a:srgbClr val="FFFF00"/>
                </a:solidFill>
              </a:rPr>
              <a:t>Effects </a:t>
            </a:r>
            <a:r>
              <a:rPr lang="en-US" dirty="0" smtClean="0">
                <a:solidFill>
                  <a:srgbClr val="FFFF00"/>
                </a:solidFill>
              </a:rPr>
              <a:t>function of phospholipid-derived </a:t>
            </a:r>
            <a:r>
              <a:rPr lang="en-US" dirty="0">
                <a:solidFill>
                  <a:srgbClr val="FFFF00"/>
                </a:solidFill>
              </a:rPr>
              <a:t>second </a:t>
            </a:r>
            <a:r>
              <a:rPr lang="en-US" dirty="0" smtClean="0">
                <a:solidFill>
                  <a:srgbClr val="FFFF00"/>
                </a:solidFill>
              </a:rPr>
              <a:t>messengers</a:t>
            </a:r>
          </a:p>
          <a:p>
            <a:pPr lvl="1"/>
            <a:r>
              <a:rPr lang="en-US" dirty="0" smtClean="0">
                <a:solidFill>
                  <a:srgbClr val="FFFF00"/>
                </a:solidFill>
              </a:rPr>
              <a:t>PIP</a:t>
            </a:r>
            <a:r>
              <a:rPr lang="en-US" baseline="-25000" dirty="0" smtClean="0">
                <a:solidFill>
                  <a:srgbClr val="FFFF00"/>
                </a:solidFill>
              </a:rPr>
              <a:t>2</a:t>
            </a:r>
            <a:r>
              <a:rPr lang="en-US" dirty="0" smtClean="0">
                <a:solidFill>
                  <a:srgbClr val="FFFF00"/>
                </a:solidFill>
              </a:rPr>
              <a:t>, DAG, </a:t>
            </a:r>
            <a:r>
              <a:rPr lang="en-US" dirty="0" err="1" smtClean="0">
                <a:solidFill>
                  <a:srgbClr val="FFFF00"/>
                </a:solidFill>
              </a:rPr>
              <a:t>etc</a:t>
            </a:r>
            <a:r>
              <a:rPr lang="en-US" dirty="0" smtClean="0">
                <a:solidFill>
                  <a:srgbClr val="FFFF00"/>
                </a:solidFill>
              </a:rPr>
              <a:t> affecting signaling pathways</a:t>
            </a:r>
            <a:endParaRPr lang="en-US" dirty="0">
              <a:solidFill>
                <a:srgbClr val="FFFF00"/>
              </a:solidFill>
            </a:endParaRPr>
          </a:p>
          <a:p>
            <a:r>
              <a:rPr lang="en-US" dirty="0" smtClean="0">
                <a:solidFill>
                  <a:srgbClr val="FFFF00"/>
                </a:solidFill>
              </a:rPr>
              <a:t>Enzymatic conversion to </a:t>
            </a:r>
            <a:r>
              <a:rPr lang="en-US" dirty="0">
                <a:solidFill>
                  <a:srgbClr val="FFFF00"/>
                </a:solidFill>
              </a:rPr>
              <a:t>bioactive lipid </a:t>
            </a:r>
            <a:r>
              <a:rPr lang="en-US" dirty="0" smtClean="0">
                <a:solidFill>
                  <a:srgbClr val="FFFF00"/>
                </a:solidFill>
              </a:rPr>
              <a:t>mediators (eicosanoids</a:t>
            </a:r>
            <a:r>
              <a:rPr lang="en-US" dirty="0" smtClean="0">
                <a:solidFill>
                  <a:srgbClr val="FFFF00"/>
                </a:solidFill>
              </a:rPr>
              <a:t>)</a:t>
            </a:r>
            <a:endParaRPr lang="en-US" dirty="0">
              <a:solidFill>
                <a:srgbClr val="FFFF00"/>
              </a:solidFill>
            </a:endParaRPr>
          </a:p>
          <a:p>
            <a:pPr lvl="1"/>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24714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t>Mechanisms appear related to mostly </a:t>
            </a:r>
            <a:r>
              <a:rPr lang="el-GR" dirty="0"/>
              <a:t>ω</a:t>
            </a:r>
            <a:r>
              <a:rPr lang="en-US" dirty="0"/>
              <a:t>-6 </a:t>
            </a:r>
            <a:r>
              <a:rPr lang="en-US" dirty="0" smtClean="0"/>
              <a:t>(linoleic </a:t>
            </a:r>
            <a:r>
              <a:rPr lang="en-US" dirty="0"/>
              <a:t>a</a:t>
            </a:r>
            <a:r>
              <a:rPr lang="en-US" dirty="0" smtClean="0"/>
              <a:t>cid</a:t>
            </a:r>
            <a:r>
              <a:rPr lang="en-US" dirty="0"/>
              <a:t>) and </a:t>
            </a:r>
            <a:r>
              <a:rPr lang="el-GR" dirty="0"/>
              <a:t>ω</a:t>
            </a:r>
            <a:r>
              <a:rPr lang="en-US" dirty="0" smtClean="0"/>
              <a:t>-3 (</a:t>
            </a:r>
            <a:r>
              <a:rPr lang="el-GR" dirty="0" smtClean="0"/>
              <a:t>α</a:t>
            </a:r>
            <a:r>
              <a:rPr lang="en-US" dirty="0" smtClean="0"/>
              <a:t>-</a:t>
            </a:r>
            <a:r>
              <a:rPr lang="en-US" dirty="0" err="1" smtClean="0"/>
              <a:t>linolenic</a:t>
            </a:r>
            <a:r>
              <a:rPr lang="en-US" dirty="0" smtClean="0"/>
              <a:t> acid)</a:t>
            </a:r>
          </a:p>
          <a:p>
            <a:pPr lvl="1"/>
            <a:r>
              <a:rPr lang="en-US" dirty="0" smtClean="0"/>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1180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flipV="1">
            <a:off x="0" y="6857999"/>
            <a:ext cx="9144000" cy="45719"/>
          </a:xfrm>
        </p:spPr>
        <p:txBody>
          <a:bodyPr>
            <a:normAutofit fontScale="25000" lnSpcReduction="20000"/>
          </a:bodyPr>
          <a:lstStyle/>
          <a:p>
            <a:endParaRPr lang="en-US" dirty="0"/>
          </a:p>
        </p:txBody>
      </p:sp>
      <p:pic>
        <p:nvPicPr>
          <p:cNvPr id="1026" name="Picture 2" descr="http://upload.wikimedia.org/wikipedia/commons/thumb/5/58/EFA_to_Eicosanoids.svg/960px-EFA_to_Eicosanoid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62" y="12700"/>
            <a:ext cx="8567638" cy="6781800"/>
          </a:xfrm>
          <a:prstGeom prst="rect">
            <a:avLst/>
          </a:prstGeom>
          <a:solidFill>
            <a:schemeClr val="tx1"/>
          </a:solidFill>
        </p:spPr>
      </p:pic>
    </p:spTree>
    <p:extLst>
      <p:ext uri="{BB962C8B-B14F-4D97-AF65-F5344CB8AC3E}">
        <p14:creationId xmlns:p14="http://schemas.microsoft.com/office/powerpoint/2010/main" val="267815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t>PGE2 (linoleic acid metabolite) </a:t>
            </a:r>
          </a:p>
          <a:p>
            <a:pPr lvl="1"/>
            <a:r>
              <a:rPr lang="en-US" dirty="0" smtClean="0"/>
              <a:t>Inhibitor of NK activity</a:t>
            </a:r>
          </a:p>
          <a:p>
            <a:pPr lvl="1"/>
            <a:r>
              <a:rPr lang="en-US" dirty="0" smtClean="0"/>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22227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PGE2 Inhibits NK Cell </a:t>
            </a:r>
            <a:r>
              <a:rPr lang="en-US" dirty="0"/>
              <a:t>A</a:t>
            </a:r>
            <a:r>
              <a:rPr lang="en-US" dirty="0" smtClean="0"/>
              <a:t>ctivity</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smtClean="0">
                <a:solidFill>
                  <a:srgbClr val="FFFF00"/>
                </a:solidFill>
              </a:rPr>
              <a:t>There are negative correlations between the levels of </a:t>
            </a:r>
            <a:r>
              <a:rPr lang="el-GR" dirty="0" smtClean="0">
                <a:solidFill>
                  <a:srgbClr val="FFFF00"/>
                </a:solidFill>
              </a:rPr>
              <a:t>ω</a:t>
            </a:r>
            <a:r>
              <a:rPr lang="en-US" dirty="0" smtClean="0">
                <a:solidFill>
                  <a:srgbClr val="FFFF00"/>
                </a:solidFill>
              </a:rPr>
              <a:t>-6 PUFAs in serum and basal NK cell activity (Rasmussen, 1994)</a:t>
            </a:r>
          </a:p>
          <a:p>
            <a:r>
              <a:rPr lang="en-US" dirty="0" smtClean="0">
                <a:solidFill>
                  <a:srgbClr val="FFFF00"/>
                </a:solidFill>
              </a:rPr>
              <a:t>Prostaglandin E2 (PGE2) is generated from AA through </a:t>
            </a:r>
            <a:r>
              <a:rPr lang="el-GR" dirty="0">
                <a:solidFill>
                  <a:srgbClr val="FFFF00"/>
                </a:solidFill>
              </a:rPr>
              <a:t>ω</a:t>
            </a:r>
            <a:r>
              <a:rPr lang="en-US" dirty="0">
                <a:solidFill>
                  <a:srgbClr val="FFFF00"/>
                </a:solidFill>
              </a:rPr>
              <a:t>-6 </a:t>
            </a:r>
            <a:r>
              <a:rPr lang="en-US" dirty="0" smtClean="0">
                <a:solidFill>
                  <a:srgbClr val="FFFF00"/>
                </a:solidFill>
              </a:rPr>
              <a:t>PUFA metabolism </a:t>
            </a:r>
          </a:p>
          <a:p>
            <a:pPr lvl="1"/>
            <a:r>
              <a:rPr lang="en-US" dirty="0" smtClean="0">
                <a:solidFill>
                  <a:srgbClr val="FFFF00"/>
                </a:solidFill>
              </a:rPr>
              <a:t>PGE2 can suppress NK cell cytotoxicity (</a:t>
            </a:r>
            <a:r>
              <a:rPr lang="en-US" dirty="0" err="1" smtClean="0">
                <a:solidFill>
                  <a:srgbClr val="FFFF00"/>
                </a:solidFill>
              </a:rPr>
              <a:t>Juman</a:t>
            </a:r>
            <a:r>
              <a:rPr lang="en-US" dirty="0" smtClean="0">
                <a:solidFill>
                  <a:srgbClr val="FFFF00"/>
                </a:solidFill>
              </a:rPr>
              <a:t> 2013)</a:t>
            </a:r>
          </a:p>
          <a:p>
            <a:pPr lvl="2"/>
            <a:r>
              <a:rPr lang="en-US" dirty="0" err="1" smtClean="0">
                <a:solidFill>
                  <a:srgbClr val="FFFF00"/>
                </a:solidFill>
              </a:rPr>
              <a:t>Downregulation</a:t>
            </a:r>
            <a:r>
              <a:rPr lang="en-US" dirty="0" smtClean="0">
                <a:solidFill>
                  <a:srgbClr val="FFFF00"/>
                </a:solidFill>
              </a:rPr>
              <a:t> of activating receptors NKG2D and 2B4</a:t>
            </a:r>
          </a:p>
          <a:p>
            <a:pPr lvl="2"/>
            <a:r>
              <a:rPr lang="en-US" dirty="0" smtClean="0">
                <a:solidFill>
                  <a:srgbClr val="FFFF00"/>
                </a:solidFill>
              </a:rPr>
              <a:t>Inhibition of IL-15 induced IFN</a:t>
            </a:r>
            <a:r>
              <a:rPr lang="el-GR" dirty="0" smtClean="0">
                <a:solidFill>
                  <a:srgbClr val="FFFF00"/>
                </a:solidFill>
              </a:rPr>
              <a:t>γ</a:t>
            </a:r>
            <a:r>
              <a:rPr lang="en-US" dirty="0" smtClean="0">
                <a:solidFill>
                  <a:srgbClr val="FFFF00"/>
                </a:solidFill>
              </a:rPr>
              <a:t> production</a:t>
            </a:r>
          </a:p>
          <a:p>
            <a:pPr lvl="2"/>
            <a:r>
              <a:rPr lang="en-US" dirty="0">
                <a:solidFill>
                  <a:srgbClr val="FFFF00"/>
                </a:solidFill>
              </a:rPr>
              <a:t>PGE2 can inhibit crosstalk between uterine NK cells and uterine dendritic cells (DCs) that are intimately associated in the </a:t>
            </a:r>
            <a:r>
              <a:rPr lang="en-US" dirty="0" smtClean="0">
                <a:solidFill>
                  <a:srgbClr val="FFFF00"/>
                </a:solidFill>
              </a:rPr>
              <a:t>endometrium(</a:t>
            </a:r>
            <a:r>
              <a:rPr lang="en-US" dirty="0" err="1" smtClean="0">
                <a:solidFill>
                  <a:srgbClr val="FFFF00"/>
                </a:solidFill>
              </a:rPr>
              <a:t>Bos</a:t>
            </a:r>
            <a:r>
              <a:rPr lang="en-US" dirty="0" smtClean="0">
                <a:solidFill>
                  <a:srgbClr val="FFFF00"/>
                </a:solidFill>
              </a:rPr>
              <a:t>, 2011)</a:t>
            </a:r>
          </a:p>
          <a:p>
            <a:r>
              <a:rPr lang="en-US" dirty="0" smtClean="0">
                <a:solidFill>
                  <a:srgbClr val="FFFF00"/>
                </a:solidFill>
              </a:rPr>
              <a:t>Other studies showing regulation of NK cells by </a:t>
            </a:r>
            <a:r>
              <a:rPr lang="el-GR" dirty="0">
                <a:solidFill>
                  <a:srgbClr val="FFFF00"/>
                </a:solidFill>
              </a:rPr>
              <a:t>ω</a:t>
            </a:r>
            <a:r>
              <a:rPr lang="en-US" dirty="0" smtClean="0">
                <a:solidFill>
                  <a:srgbClr val="FFFF00"/>
                </a:solidFill>
              </a:rPr>
              <a:t>-3 PUFAs</a:t>
            </a:r>
          </a:p>
          <a:p>
            <a:pPr lvl="1"/>
            <a:r>
              <a:rPr lang="en-US" dirty="0" smtClean="0">
                <a:solidFill>
                  <a:srgbClr val="FFFF00"/>
                </a:solidFill>
              </a:rPr>
              <a:t>May occur through activation of PPAR</a:t>
            </a:r>
            <a:r>
              <a:rPr lang="el-GR" dirty="0" smtClean="0">
                <a:solidFill>
                  <a:srgbClr val="FFFF00"/>
                </a:solidFill>
              </a:rPr>
              <a:t>γ</a:t>
            </a:r>
            <a:r>
              <a:rPr lang="en-US" dirty="0" smtClean="0">
                <a:solidFill>
                  <a:srgbClr val="FFFF00"/>
                </a:solidFill>
              </a:rPr>
              <a:t> </a:t>
            </a:r>
          </a:p>
          <a:p>
            <a:endParaRPr lang="en-US" dirty="0" smtClean="0">
              <a:solidFill>
                <a:srgbClr val="FFFF00"/>
              </a:solidFill>
            </a:endParaRPr>
          </a:p>
          <a:p>
            <a:endParaRPr lang="en-US" dirty="0" smtClean="0">
              <a:solidFill>
                <a:srgbClr val="FFFF00"/>
              </a:solidFill>
            </a:endParaRPr>
          </a:p>
          <a:p>
            <a:endParaRPr lang="en-US" dirty="0"/>
          </a:p>
        </p:txBody>
      </p:sp>
    </p:spTree>
    <p:extLst>
      <p:ext uri="{BB962C8B-B14F-4D97-AF65-F5344CB8AC3E}">
        <p14:creationId xmlns:p14="http://schemas.microsoft.com/office/powerpoint/2010/main" val="2424404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Inflammatory Effects of PGE2</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2100" y="1308100"/>
            <a:ext cx="8582660"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27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t>Metabalomic</a:t>
            </a:r>
            <a:r>
              <a:rPr lang="en-US" dirty="0" smtClean="0"/>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2731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oAutofit/>
          </a:bodyPr>
          <a:lstStyle/>
          <a:p>
            <a:r>
              <a:rPr lang="en-US" sz="3600" dirty="0" smtClean="0"/>
              <a:t>Linoleic Acid Peroxide Metabolites May Play a Role in Immunosuppressive Effects of </a:t>
            </a:r>
            <a:r>
              <a:rPr lang="en-US" sz="3600" dirty="0" err="1" smtClean="0"/>
              <a:t>Intralipid</a:t>
            </a:r>
            <a:endParaRPr lang="en-US" sz="3600" dirty="0"/>
          </a:p>
        </p:txBody>
      </p:sp>
      <p:sp>
        <p:nvSpPr>
          <p:cNvPr id="3" name="Content Placeholder 2"/>
          <p:cNvSpPr>
            <a:spLocks noGrp="1"/>
          </p:cNvSpPr>
          <p:nvPr>
            <p:ph idx="1"/>
          </p:nvPr>
        </p:nvSpPr>
        <p:spPr>
          <a:xfrm>
            <a:off x="0" y="4419600"/>
            <a:ext cx="9144000" cy="2438401"/>
          </a:xfrm>
        </p:spPr>
        <p:txBody>
          <a:bodyPr>
            <a:normAutofit fontScale="85000" lnSpcReduction="10000"/>
          </a:bodyPr>
          <a:lstStyle/>
          <a:p>
            <a:r>
              <a:rPr lang="en-US" dirty="0" smtClean="0">
                <a:solidFill>
                  <a:srgbClr val="FFFF00"/>
                </a:solidFill>
              </a:rPr>
              <a:t>Unsaturated FAs can also undergo lipid oxidation to produce lipid peroxides and epoxides and their </a:t>
            </a:r>
            <a:r>
              <a:rPr lang="en-US" dirty="0" err="1" smtClean="0">
                <a:solidFill>
                  <a:srgbClr val="FFFF00"/>
                </a:solidFill>
              </a:rPr>
              <a:t>diols</a:t>
            </a:r>
            <a:endParaRPr lang="en-US" dirty="0" smtClean="0">
              <a:solidFill>
                <a:srgbClr val="FFFF00"/>
              </a:solidFill>
            </a:endParaRPr>
          </a:p>
          <a:p>
            <a:pPr lvl="1"/>
            <a:r>
              <a:rPr lang="en-US" dirty="0" smtClean="0">
                <a:solidFill>
                  <a:srgbClr val="FFFF00"/>
                </a:solidFill>
              </a:rPr>
              <a:t>Recent study of </a:t>
            </a:r>
            <a:r>
              <a:rPr lang="en-US" dirty="0" err="1" smtClean="0">
                <a:solidFill>
                  <a:srgbClr val="FFFF00"/>
                </a:solidFill>
              </a:rPr>
              <a:t>metabolome</a:t>
            </a:r>
            <a:r>
              <a:rPr lang="en-US" dirty="0" smtClean="0">
                <a:solidFill>
                  <a:srgbClr val="FFFF00"/>
                </a:solidFill>
              </a:rPr>
              <a:t> following Intralipid infusion found elevated levels of 12(13)-DHOME (</a:t>
            </a:r>
            <a:r>
              <a:rPr lang="en-US" dirty="0" err="1" smtClean="0">
                <a:solidFill>
                  <a:srgbClr val="FFFF00"/>
                </a:solidFill>
              </a:rPr>
              <a:t>isoleukotoxin</a:t>
            </a:r>
            <a:r>
              <a:rPr lang="en-US" dirty="0" smtClean="0">
                <a:solidFill>
                  <a:srgbClr val="FFFF00"/>
                </a:solidFill>
              </a:rPr>
              <a:t> </a:t>
            </a:r>
            <a:r>
              <a:rPr lang="en-US" dirty="0" err="1" smtClean="0">
                <a:solidFill>
                  <a:srgbClr val="FFFF00"/>
                </a:solidFill>
              </a:rPr>
              <a:t>diol</a:t>
            </a:r>
            <a:r>
              <a:rPr lang="en-US" dirty="0" smtClean="0">
                <a:solidFill>
                  <a:srgbClr val="FFFF00"/>
                </a:solidFill>
              </a:rPr>
              <a:t>) (Edwards, 2012)</a:t>
            </a:r>
          </a:p>
          <a:p>
            <a:pPr lvl="2"/>
            <a:r>
              <a:rPr lang="en-US" dirty="0" smtClean="0">
                <a:solidFill>
                  <a:srgbClr val="FFFF00"/>
                </a:solidFill>
              </a:rPr>
              <a:t>PPAR</a:t>
            </a:r>
            <a:r>
              <a:rPr lang="el-GR" dirty="0" smtClean="0">
                <a:solidFill>
                  <a:srgbClr val="FFFF00"/>
                </a:solidFill>
              </a:rPr>
              <a:t>γ</a:t>
            </a:r>
            <a:r>
              <a:rPr lang="en-US" dirty="0" smtClean="0">
                <a:solidFill>
                  <a:srgbClr val="FFFF00"/>
                </a:solidFill>
              </a:rPr>
              <a:t> ligand with wide-ranging effects including immunosuppression</a:t>
            </a:r>
            <a:endParaRPr lang="en-US"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990600"/>
            <a:ext cx="6766118" cy="339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69999" y="3014132"/>
            <a:ext cx="457200" cy="3048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5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914400"/>
          </a:xfrm>
        </p:spPr>
        <p:txBody>
          <a:bodyPr/>
          <a:lstStyle/>
          <a:p>
            <a:r>
              <a:rPr lang="en-US" dirty="0" smtClean="0"/>
              <a:t>Intralipid® - What is it?</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2064351" cy="3651516"/>
          </a:xfrm>
        </p:spPr>
      </p:pic>
      <p:sp>
        <p:nvSpPr>
          <p:cNvPr id="5" name="Content Placeholder 4"/>
          <p:cNvSpPr>
            <a:spLocks noGrp="1"/>
          </p:cNvSpPr>
          <p:nvPr>
            <p:ph sz="half" idx="2"/>
          </p:nvPr>
        </p:nvSpPr>
        <p:spPr>
          <a:xfrm>
            <a:off x="3815438" y="914400"/>
            <a:ext cx="5328562" cy="5943600"/>
          </a:xfrm>
        </p:spPr>
        <p:txBody>
          <a:bodyPr>
            <a:normAutofit fontScale="92500" lnSpcReduction="10000"/>
          </a:bodyPr>
          <a:lstStyle/>
          <a:p>
            <a:r>
              <a:rPr lang="en-US" dirty="0" smtClean="0">
                <a:solidFill>
                  <a:srgbClr val="FFFF00"/>
                </a:solidFill>
              </a:rPr>
              <a:t>Fat emulsion containing soybean oil, </a:t>
            </a:r>
            <a:r>
              <a:rPr lang="en-US" dirty="0" smtClean="0">
                <a:solidFill>
                  <a:srgbClr val="FFFF00"/>
                </a:solidFill>
              </a:rPr>
              <a:t>glycerin </a:t>
            </a:r>
            <a:r>
              <a:rPr lang="en-US" dirty="0" smtClean="0">
                <a:solidFill>
                  <a:srgbClr val="FFFF00"/>
                </a:solidFill>
              </a:rPr>
              <a:t>and egg phospholipids</a:t>
            </a:r>
          </a:p>
          <a:p>
            <a:pPr lvl="1"/>
            <a:r>
              <a:rPr lang="en-US" dirty="0">
                <a:solidFill>
                  <a:srgbClr val="FFFF00"/>
                </a:solidFill>
              </a:rPr>
              <a:t>Egg phospholipids act as an emulsifier</a:t>
            </a:r>
          </a:p>
          <a:p>
            <a:r>
              <a:rPr lang="en-US" dirty="0" smtClean="0">
                <a:solidFill>
                  <a:srgbClr val="FFFF00"/>
                </a:solidFill>
              </a:rPr>
              <a:t>Common component of parenteral nutrition in patients unable to tolerate an oral diet</a:t>
            </a:r>
          </a:p>
          <a:p>
            <a:r>
              <a:rPr lang="en-US" dirty="0" smtClean="0">
                <a:solidFill>
                  <a:srgbClr val="FFFF00"/>
                </a:solidFill>
              </a:rPr>
              <a:t>Soybean oil lipid emulsion provided at triacylglycerol concentrations of 10%, 20%, or 30% (</a:t>
            </a:r>
            <a:r>
              <a:rPr lang="en-US" dirty="0" err="1" smtClean="0">
                <a:solidFill>
                  <a:srgbClr val="FFFF00"/>
                </a:solidFill>
              </a:rPr>
              <a:t>wt:vol</a:t>
            </a:r>
            <a:r>
              <a:rPr lang="en-US" dirty="0" smtClean="0">
                <a:solidFill>
                  <a:srgbClr val="FFFF00"/>
                </a:solidFill>
              </a:rPr>
              <a:t>)</a:t>
            </a:r>
          </a:p>
          <a:p>
            <a:r>
              <a:rPr lang="en-US" dirty="0" smtClean="0">
                <a:solidFill>
                  <a:srgbClr val="FFFF00"/>
                </a:solidFill>
              </a:rPr>
              <a:t>100-500 nm droplets that simulate chylomicrons</a:t>
            </a:r>
          </a:p>
          <a:p>
            <a:pPr lvl="1"/>
            <a:r>
              <a:rPr lang="en-US" dirty="0" smtClean="0">
                <a:solidFill>
                  <a:srgbClr val="FFFF00"/>
                </a:solidFill>
              </a:rPr>
              <a:t>Lipoproteins with triacylglycerol core and outer monolayer of phospholipids that transport dietary fatty acids in blood</a:t>
            </a:r>
          </a:p>
        </p:txBody>
      </p:sp>
      <p:pic>
        <p:nvPicPr>
          <p:cNvPr id="3074" name="Picture 2" descr="http://upload.wikimedia.org/wikipedia/commons/a/ab/2512_Chylomicrons_Contain_Triglycerides_Cholesterol_Molecules_and_Other_Lipi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810000"/>
            <a:ext cx="381543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1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t>Immunometabolism</a:t>
            </a:r>
            <a:r>
              <a:rPr lang="en-US" dirty="0" smtClean="0"/>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13830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Beyond NK Cells - Other Immunological Targets </a:t>
            </a:r>
            <a:r>
              <a:rPr lang="en-US" dirty="0"/>
              <a:t>o</a:t>
            </a:r>
            <a:r>
              <a:rPr lang="en-US" dirty="0" smtClean="0"/>
              <a:t>f </a:t>
            </a:r>
            <a:r>
              <a:rPr lang="en-US" dirty="0" err="1" smtClean="0"/>
              <a:t>Intralipid</a:t>
            </a:r>
            <a:endParaRPr lang="en-US" dirty="0"/>
          </a:p>
        </p:txBody>
      </p:sp>
      <p:sp>
        <p:nvSpPr>
          <p:cNvPr id="3" name="Content Placeholder 2"/>
          <p:cNvSpPr>
            <a:spLocks noGrp="1"/>
          </p:cNvSpPr>
          <p:nvPr>
            <p:ph idx="1"/>
          </p:nvPr>
        </p:nvSpPr>
        <p:spPr>
          <a:xfrm>
            <a:off x="0" y="1524000"/>
            <a:ext cx="9144000" cy="5334000"/>
          </a:xfrm>
        </p:spPr>
        <p:txBody>
          <a:bodyPr>
            <a:normAutofit/>
          </a:bodyPr>
          <a:lstStyle/>
          <a:p>
            <a:r>
              <a:rPr lang="en-US" dirty="0" smtClean="0">
                <a:solidFill>
                  <a:srgbClr val="FFFF00"/>
                </a:solidFill>
              </a:rPr>
              <a:t>Other immunological abnormalities are present in recurrent miscarriage patients</a:t>
            </a:r>
          </a:p>
          <a:p>
            <a:r>
              <a:rPr lang="en-US" dirty="0" smtClean="0">
                <a:solidFill>
                  <a:srgbClr val="FFFF00"/>
                </a:solidFill>
              </a:rPr>
              <a:t>Reproductive autoimmune failure syndrome</a:t>
            </a:r>
          </a:p>
          <a:p>
            <a:pPr lvl="1"/>
            <a:r>
              <a:rPr lang="en-US" dirty="0" smtClean="0">
                <a:solidFill>
                  <a:srgbClr val="FFFF00"/>
                </a:solidFill>
              </a:rPr>
              <a:t>“</a:t>
            </a:r>
            <a:r>
              <a:rPr lang="en-US" dirty="0">
                <a:solidFill>
                  <a:srgbClr val="FFFF00"/>
                </a:solidFill>
              </a:rPr>
              <a:t>In analogy, to animal </a:t>
            </a:r>
            <a:r>
              <a:rPr lang="en-US" dirty="0" smtClean="0">
                <a:solidFill>
                  <a:srgbClr val="FFFF00"/>
                </a:solidFill>
              </a:rPr>
              <a:t>models, immunologic </a:t>
            </a:r>
            <a:r>
              <a:rPr lang="en-US" dirty="0">
                <a:solidFill>
                  <a:srgbClr val="FFFF00"/>
                </a:solidFill>
              </a:rPr>
              <a:t>reproductive failure in humans, may therefore not be the </a:t>
            </a:r>
            <a:r>
              <a:rPr lang="en-US" dirty="0" smtClean="0">
                <a:solidFill>
                  <a:srgbClr val="FFFF00"/>
                </a:solidFill>
              </a:rPr>
              <a:t>consequence of </a:t>
            </a:r>
            <a:r>
              <a:rPr lang="en-US" dirty="0">
                <a:solidFill>
                  <a:srgbClr val="FFFF00"/>
                </a:solidFill>
              </a:rPr>
              <a:t>specific </a:t>
            </a:r>
            <a:r>
              <a:rPr lang="en-US" dirty="0" smtClean="0">
                <a:solidFill>
                  <a:srgbClr val="FFFF00"/>
                </a:solidFill>
              </a:rPr>
              <a:t>autoantibody abnormalities </a:t>
            </a:r>
            <a:r>
              <a:rPr lang="en-US" dirty="0">
                <a:solidFill>
                  <a:srgbClr val="FFFF00"/>
                </a:solidFill>
              </a:rPr>
              <a:t>or natural killer (NK)-cell abnormalities, </a:t>
            </a:r>
            <a:r>
              <a:rPr lang="en-US" dirty="0" smtClean="0">
                <a:solidFill>
                  <a:srgbClr val="FFFF00"/>
                </a:solidFill>
              </a:rPr>
              <a:t>but the </a:t>
            </a:r>
            <a:r>
              <a:rPr lang="en-US" dirty="0">
                <a:solidFill>
                  <a:srgbClr val="FFFF00"/>
                </a:solidFill>
              </a:rPr>
              <a:t>reflection of a misdirection of a more broadly based immune response</a:t>
            </a:r>
            <a:r>
              <a:rPr lang="en-US" dirty="0" smtClean="0">
                <a:solidFill>
                  <a:srgbClr val="FFFF00"/>
                </a:solidFill>
              </a:rPr>
              <a:t>.” (</a:t>
            </a:r>
            <a:r>
              <a:rPr lang="en-US" dirty="0" err="1" smtClean="0">
                <a:solidFill>
                  <a:srgbClr val="FFFF00"/>
                </a:solidFill>
              </a:rPr>
              <a:t>Gleicher</a:t>
            </a:r>
            <a:r>
              <a:rPr lang="en-US" dirty="0" smtClean="0">
                <a:solidFill>
                  <a:srgbClr val="FFFF00"/>
                </a:solidFill>
              </a:rPr>
              <a:t>, 2002)</a:t>
            </a:r>
          </a:p>
        </p:txBody>
      </p:sp>
    </p:spTree>
    <p:extLst>
      <p:ext uri="{BB962C8B-B14F-4D97-AF65-F5344CB8AC3E}">
        <p14:creationId xmlns:p14="http://schemas.microsoft.com/office/powerpoint/2010/main" val="62576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900" dirty="0" smtClean="0"/>
              <a:t>A Role </a:t>
            </a:r>
            <a:r>
              <a:rPr lang="en-US" sz="3900" dirty="0"/>
              <a:t>for </a:t>
            </a:r>
            <a:r>
              <a:rPr lang="en-US" sz="3900" dirty="0" err="1" smtClean="0"/>
              <a:t>Immunometabolic</a:t>
            </a:r>
            <a:r>
              <a:rPr lang="en-US" sz="3900" dirty="0" smtClean="0"/>
              <a:t> Regulation of  T Cells by </a:t>
            </a:r>
            <a:r>
              <a:rPr lang="en-US" sz="3900" dirty="0" err="1" smtClean="0"/>
              <a:t>Intralipid</a:t>
            </a:r>
            <a:endParaRPr lang="en-US" sz="3900" dirty="0"/>
          </a:p>
        </p:txBody>
      </p:sp>
      <p:sp>
        <p:nvSpPr>
          <p:cNvPr id="3" name="Content Placeholder 2"/>
          <p:cNvSpPr>
            <a:spLocks noGrp="1"/>
          </p:cNvSpPr>
          <p:nvPr>
            <p:ph idx="1"/>
          </p:nvPr>
        </p:nvSpPr>
        <p:spPr>
          <a:xfrm>
            <a:off x="0" y="1524000"/>
            <a:ext cx="9144000" cy="5334000"/>
          </a:xfrm>
        </p:spPr>
        <p:txBody>
          <a:bodyPr>
            <a:normAutofit/>
          </a:bodyPr>
          <a:lstStyle/>
          <a:p>
            <a:r>
              <a:rPr lang="en-US" dirty="0" smtClean="0">
                <a:solidFill>
                  <a:srgbClr val="FFFF00"/>
                </a:solidFill>
              </a:rPr>
              <a:t>T cells play an important role in the response to a semi-</a:t>
            </a:r>
            <a:r>
              <a:rPr lang="en-US" dirty="0" err="1" smtClean="0">
                <a:solidFill>
                  <a:srgbClr val="FFFF00"/>
                </a:solidFill>
              </a:rPr>
              <a:t>allogenic</a:t>
            </a:r>
            <a:r>
              <a:rPr lang="en-US" dirty="0" smtClean="0">
                <a:solidFill>
                  <a:srgbClr val="FFFF00"/>
                </a:solidFill>
              </a:rPr>
              <a:t> fetus</a:t>
            </a:r>
          </a:p>
          <a:p>
            <a:r>
              <a:rPr lang="en-US" dirty="0" smtClean="0">
                <a:solidFill>
                  <a:srgbClr val="FFFF00"/>
                </a:solidFill>
              </a:rPr>
              <a:t>Importance of regulatory T cells (</a:t>
            </a:r>
            <a:r>
              <a:rPr lang="en-US" dirty="0" err="1" smtClean="0">
                <a:solidFill>
                  <a:srgbClr val="FFFF00"/>
                </a:solidFill>
              </a:rPr>
              <a:t>Treg</a:t>
            </a:r>
            <a:r>
              <a:rPr lang="en-US" dirty="0" smtClean="0">
                <a:solidFill>
                  <a:srgbClr val="FFFF00"/>
                </a:solidFill>
              </a:rPr>
              <a:t> cells) to maintaining pregnancy in mammals is widely accepted</a:t>
            </a:r>
          </a:p>
          <a:p>
            <a:r>
              <a:rPr lang="en-US" dirty="0" smtClean="0">
                <a:solidFill>
                  <a:srgbClr val="FFFF00"/>
                </a:solidFill>
              </a:rPr>
              <a:t>Detailed </a:t>
            </a:r>
            <a:r>
              <a:rPr lang="en-US" dirty="0">
                <a:solidFill>
                  <a:srgbClr val="FFFF00"/>
                </a:solidFill>
              </a:rPr>
              <a:t>understanding </a:t>
            </a:r>
            <a:r>
              <a:rPr lang="en-US" dirty="0" smtClean="0">
                <a:solidFill>
                  <a:srgbClr val="FFFF00"/>
                </a:solidFill>
              </a:rPr>
              <a:t>of </a:t>
            </a:r>
            <a:r>
              <a:rPr lang="en-US" dirty="0" err="1" smtClean="0">
                <a:solidFill>
                  <a:srgbClr val="FFFF00"/>
                </a:solidFill>
              </a:rPr>
              <a:t>immunometabolism</a:t>
            </a:r>
            <a:r>
              <a:rPr lang="en-US" dirty="0" smtClean="0">
                <a:solidFill>
                  <a:srgbClr val="FFFF00"/>
                </a:solidFill>
              </a:rPr>
              <a:t> </a:t>
            </a:r>
            <a:r>
              <a:rPr lang="en-US" dirty="0">
                <a:solidFill>
                  <a:srgbClr val="FFFF00"/>
                </a:solidFill>
              </a:rPr>
              <a:t>at the cellular level is emerging</a:t>
            </a:r>
          </a:p>
          <a:p>
            <a:pPr lvl="1"/>
            <a:r>
              <a:rPr lang="en-US" dirty="0">
                <a:solidFill>
                  <a:srgbClr val="FFFF00"/>
                </a:solidFill>
              </a:rPr>
              <a:t>Particularly relating to T cell activation and function</a:t>
            </a:r>
          </a:p>
          <a:p>
            <a:endParaRPr lang="en-US" dirty="0" smtClean="0">
              <a:solidFill>
                <a:srgbClr val="FFFF00"/>
              </a:solidFill>
            </a:endParaRPr>
          </a:p>
        </p:txBody>
      </p:sp>
    </p:spTree>
    <p:extLst>
      <p:ext uri="{BB962C8B-B14F-4D97-AF65-F5344CB8AC3E}">
        <p14:creationId xmlns:p14="http://schemas.microsoft.com/office/powerpoint/2010/main" val="192201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t>Metabolic Regulation of T Cell Activation</a:t>
            </a:r>
            <a:endParaRPr lang="en-US" sz="3400" dirty="0"/>
          </a:p>
        </p:txBody>
      </p:sp>
      <p:sp>
        <p:nvSpPr>
          <p:cNvPr id="3" name="Content Placeholder 2"/>
          <p:cNvSpPr>
            <a:spLocks noGrp="1"/>
          </p:cNvSpPr>
          <p:nvPr>
            <p:ph idx="1"/>
          </p:nvPr>
        </p:nvSpPr>
        <p:spPr>
          <a:xfrm>
            <a:off x="0" y="4654768"/>
            <a:ext cx="9144000" cy="2203232"/>
          </a:xfrm>
        </p:spPr>
        <p:txBody>
          <a:bodyPr>
            <a:normAutofit fontScale="92500" lnSpcReduction="20000"/>
          </a:bodyPr>
          <a:lstStyle/>
          <a:p>
            <a:r>
              <a:rPr lang="en-US" dirty="0">
                <a:solidFill>
                  <a:srgbClr val="FFFF00"/>
                </a:solidFill>
              </a:rPr>
              <a:t>Resting T cells </a:t>
            </a:r>
            <a:r>
              <a:rPr lang="en-US" dirty="0" smtClean="0">
                <a:solidFill>
                  <a:srgbClr val="FFFF00"/>
                </a:solidFill>
              </a:rPr>
              <a:t>use a balanced “diet” of glucose and lipids for </a:t>
            </a:r>
            <a:r>
              <a:rPr lang="en-US" dirty="0">
                <a:solidFill>
                  <a:srgbClr val="FFFF00"/>
                </a:solidFill>
              </a:rPr>
              <a:t>their metabolic fuel</a:t>
            </a:r>
          </a:p>
          <a:p>
            <a:r>
              <a:rPr lang="en-US" dirty="0">
                <a:solidFill>
                  <a:srgbClr val="FFFF00"/>
                </a:solidFill>
              </a:rPr>
              <a:t>Activation of effector T cells </a:t>
            </a:r>
            <a:r>
              <a:rPr lang="en-US" dirty="0" smtClean="0">
                <a:solidFill>
                  <a:srgbClr val="FFFF00"/>
                </a:solidFill>
              </a:rPr>
              <a:t>(</a:t>
            </a:r>
            <a:r>
              <a:rPr lang="en-US" dirty="0" err="1" smtClean="0">
                <a:solidFill>
                  <a:srgbClr val="FFFF00"/>
                </a:solidFill>
              </a:rPr>
              <a:t>Teff</a:t>
            </a:r>
            <a:r>
              <a:rPr lang="en-US" dirty="0" smtClean="0">
                <a:solidFill>
                  <a:srgbClr val="FFFF00"/>
                </a:solidFill>
              </a:rPr>
              <a:t> cells; CTL/Th1/Th2/Th17</a:t>
            </a:r>
            <a:r>
              <a:rPr lang="en-US" dirty="0">
                <a:solidFill>
                  <a:srgbClr val="FFFF00"/>
                </a:solidFill>
              </a:rPr>
              <a:t>) causes them to </a:t>
            </a:r>
            <a:r>
              <a:rPr lang="en-US" dirty="0" smtClean="0">
                <a:solidFill>
                  <a:srgbClr val="FFFF00"/>
                </a:solidFill>
              </a:rPr>
              <a:t>shift metabolism toward glycolysis and away from lipid oxidation</a:t>
            </a:r>
            <a:endParaRPr lang="en-US" dirty="0">
              <a:solidFill>
                <a:srgbClr val="FFFF00"/>
              </a:solidFill>
            </a:endParaRPr>
          </a:p>
          <a:p>
            <a:endParaRPr lang="en-US" dirty="0">
              <a:solidFill>
                <a:srgbClr val="FFFF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424279" cy="366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16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Fatty Acid Effects on Effector and Regulatory T Cells</a:t>
            </a:r>
            <a:endParaRPr lang="en-US" dirty="0"/>
          </a:p>
        </p:txBody>
      </p:sp>
      <p:sp>
        <p:nvSpPr>
          <p:cNvPr id="3" name="Content Placeholder 2"/>
          <p:cNvSpPr>
            <a:spLocks noGrp="1"/>
          </p:cNvSpPr>
          <p:nvPr>
            <p:ph idx="1"/>
          </p:nvPr>
        </p:nvSpPr>
        <p:spPr>
          <a:xfrm>
            <a:off x="4343400" y="1362060"/>
            <a:ext cx="4800599" cy="5495939"/>
          </a:xfrm>
        </p:spPr>
        <p:txBody>
          <a:bodyPr>
            <a:normAutofit/>
          </a:bodyPr>
          <a:lstStyle/>
          <a:p>
            <a:r>
              <a:rPr lang="en-US" dirty="0" smtClean="0">
                <a:solidFill>
                  <a:srgbClr val="FFFF00"/>
                </a:solidFill>
              </a:rPr>
              <a:t>Metabolic requirements of </a:t>
            </a:r>
            <a:r>
              <a:rPr lang="en-US" dirty="0" err="1" smtClean="0">
                <a:solidFill>
                  <a:srgbClr val="FFFF00"/>
                </a:solidFill>
              </a:rPr>
              <a:t>Treg</a:t>
            </a:r>
            <a:r>
              <a:rPr lang="en-US" dirty="0" smtClean="0">
                <a:solidFill>
                  <a:srgbClr val="FFFF00"/>
                </a:solidFill>
              </a:rPr>
              <a:t> cells recently investigated (</a:t>
            </a:r>
            <a:r>
              <a:rPr lang="en-US" dirty="0" err="1" smtClean="0">
                <a:solidFill>
                  <a:srgbClr val="FFFF00"/>
                </a:solidFill>
              </a:rPr>
              <a:t>Michalek</a:t>
            </a:r>
            <a:r>
              <a:rPr lang="en-US" dirty="0" smtClean="0">
                <a:solidFill>
                  <a:srgbClr val="FFFF00"/>
                </a:solidFill>
              </a:rPr>
              <a:t>, 2011)</a:t>
            </a:r>
          </a:p>
          <a:p>
            <a:r>
              <a:rPr lang="en-US" dirty="0" smtClean="0">
                <a:solidFill>
                  <a:srgbClr val="FFFF00"/>
                </a:solidFill>
              </a:rPr>
              <a:t>Exogenous FAs promote </a:t>
            </a:r>
            <a:r>
              <a:rPr lang="en-US" dirty="0" err="1" smtClean="0">
                <a:solidFill>
                  <a:srgbClr val="FFFF00"/>
                </a:solidFill>
              </a:rPr>
              <a:t>Treg</a:t>
            </a:r>
            <a:r>
              <a:rPr lang="en-US" dirty="0" smtClean="0">
                <a:solidFill>
                  <a:srgbClr val="FFFF00"/>
                </a:solidFill>
              </a:rPr>
              <a:t> cell differentiation</a:t>
            </a:r>
          </a:p>
          <a:p>
            <a:pPr lvl="1"/>
            <a:r>
              <a:rPr lang="en-US" dirty="0" smtClean="0">
                <a:solidFill>
                  <a:srgbClr val="FFFF00"/>
                </a:solidFill>
              </a:rPr>
              <a:t>May be due in part to regulation of cell survival as exogenous FAs caused a significant loss of viable Th1, Th2 and Th17 cells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5512"/>
            <a:ext cx="4424079" cy="171768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 y="1362061"/>
            <a:ext cx="4424080" cy="347345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251202" y="1857361"/>
            <a:ext cx="304800" cy="2895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6933" y="1857361"/>
            <a:ext cx="304800" cy="2895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58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Immunological Tolerance – Hold the Sugar, Pass the Fat?</a:t>
            </a:r>
            <a:endParaRPr lang="en-US" dirty="0"/>
          </a:p>
        </p:txBody>
      </p:sp>
      <p:sp>
        <p:nvSpPr>
          <p:cNvPr id="3" name="Content Placeholder 2"/>
          <p:cNvSpPr>
            <a:spLocks noGrp="1"/>
          </p:cNvSpPr>
          <p:nvPr>
            <p:ph idx="1"/>
          </p:nvPr>
        </p:nvSpPr>
        <p:spPr>
          <a:xfrm>
            <a:off x="0" y="3962400"/>
            <a:ext cx="9144000" cy="2895600"/>
          </a:xfrm>
        </p:spPr>
        <p:txBody>
          <a:bodyPr>
            <a:normAutofit/>
          </a:bodyPr>
          <a:lstStyle/>
          <a:p>
            <a:pPr marL="342900" lvl="1" indent="-342900">
              <a:buFont typeface="Arial" panose="020B0604020202020204" pitchFamily="34" charset="0"/>
              <a:buChar char="•"/>
            </a:pPr>
            <a:r>
              <a:rPr lang="en-US" sz="3200" dirty="0" smtClean="0">
                <a:solidFill>
                  <a:srgbClr val="FFFF00"/>
                </a:solidFill>
              </a:rPr>
              <a:t>Metabolic </a:t>
            </a:r>
            <a:r>
              <a:rPr lang="en-US" sz="3200" dirty="0">
                <a:solidFill>
                  <a:srgbClr val="FFFF00"/>
                </a:solidFill>
              </a:rPr>
              <a:t>requirement differences between </a:t>
            </a:r>
            <a:r>
              <a:rPr lang="en-US" sz="3200" dirty="0" err="1" smtClean="0">
                <a:solidFill>
                  <a:srgbClr val="FFFF00"/>
                </a:solidFill>
              </a:rPr>
              <a:t>Teff</a:t>
            </a:r>
            <a:r>
              <a:rPr lang="en-US" sz="3200" dirty="0" smtClean="0">
                <a:solidFill>
                  <a:srgbClr val="FFFF00"/>
                </a:solidFill>
              </a:rPr>
              <a:t> </a:t>
            </a:r>
            <a:r>
              <a:rPr lang="en-US" sz="3200" dirty="0">
                <a:solidFill>
                  <a:srgbClr val="FFFF00"/>
                </a:solidFill>
              </a:rPr>
              <a:t>cells and </a:t>
            </a:r>
            <a:r>
              <a:rPr lang="en-US" sz="3200" dirty="0" err="1">
                <a:solidFill>
                  <a:srgbClr val="FFFF00"/>
                </a:solidFill>
              </a:rPr>
              <a:t>Treg</a:t>
            </a:r>
            <a:r>
              <a:rPr lang="en-US" sz="3200" dirty="0">
                <a:solidFill>
                  <a:srgbClr val="FFFF00"/>
                </a:solidFill>
              </a:rPr>
              <a:t> cells can be exploited </a:t>
            </a:r>
            <a:r>
              <a:rPr lang="en-US" sz="3200" dirty="0" smtClean="0">
                <a:solidFill>
                  <a:srgbClr val="FFFF00"/>
                </a:solidFill>
              </a:rPr>
              <a:t>therapeutically through the use of FAs and metformin</a:t>
            </a:r>
          </a:p>
          <a:p>
            <a:pPr lvl="1"/>
            <a:r>
              <a:rPr lang="en-US" sz="3200" dirty="0" smtClean="0">
                <a:solidFill>
                  <a:srgbClr val="FFFF00"/>
                </a:solidFill>
              </a:rPr>
              <a:t>Metformin </a:t>
            </a:r>
            <a:r>
              <a:rPr lang="en-US" sz="3200" dirty="0">
                <a:solidFill>
                  <a:srgbClr val="FFFF00"/>
                </a:solidFill>
              </a:rPr>
              <a:t>favors </a:t>
            </a:r>
            <a:r>
              <a:rPr lang="en-US" sz="3200" dirty="0" err="1">
                <a:solidFill>
                  <a:srgbClr val="FFFF00"/>
                </a:solidFill>
              </a:rPr>
              <a:t>Treg</a:t>
            </a:r>
            <a:r>
              <a:rPr lang="en-US" sz="3200" dirty="0">
                <a:solidFill>
                  <a:srgbClr val="FFFF00"/>
                </a:solidFill>
              </a:rPr>
              <a:t> cell differentiation during </a:t>
            </a:r>
            <a:r>
              <a:rPr lang="en-US" sz="3200" dirty="0" smtClean="0">
                <a:solidFill>
                  <a:srgbClr val="FFFF00"/>
                </a:solidFill>
              </a:rPr>
              <a:t>T cell activation</a:t>
            </a:r>
            <a:endParaRPr lang="en-US" sz="3600" dirty="0">
              <a:solidFill>
                <a:srgbClr val="FFFF00"/>
              </a:solidFill>
            </a:endParaRPr>
          </a:p>
          <a:p>
            <a:pPr marL="342900" lvl="1" indent="-342900">
              <a:buFont typeface="Arial" panose="020B0604020202020204" pitchFamily="34" charset="0"/>
              <a:buChar char="•"/>
            </a:pPr>
            <a:endParaRPr lang="en-US" sz="3200" dirty="0">
              <a:solidFill>
                <a:srgbClr val="FFFF00"/>
              </a:solidFill>
            </a:endParaRPr>
          </a:p>
          <a:p>
            <a:endParaRPr lang="en-US" dirty="0">
              <a:solidFill>
                <a:srgbClr val="FFFF00"/>
              </a:solidFill>
            </a:endParaRPr>
          </a:p>
          <a:p>
            <a:endParaRPr lang="en-US"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9709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133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t>Angiogenic</a:t>
            </a:r>
            <a:r>
              <a:rPr lang="en-US" dirty="0" smtClean="0"/>
              <a:t> properties of </a:t>
            </a:r>
            <a:r>
              <a:rPr lang="en-US" dirty="0" err="1" smtClean="0"/>
              <a:t>Intralipid</a:t>
            </a:r>
            <a:r>
              <a:rPr lang="en-US" dirty="0" smtClean="0"/>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76765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err="1" smtClean="0"/>
              <a:t>Intralipid</a:t>
            </a:r>
            <a:r>
              <a:rPr lang="en-US" dirty="0" smtClean="0"/>
              <a:t> Effects on Vasculature</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r>
              <a:rPr lang="en-US" dirty="0" smtClean="0">
                <a:solidFill>
                  <a:srgbClr val="FFFF00"/>
                </a:solidFill>
              </a:rPr>
              <a:t>Failures of embryo implantation have been associated with abnormal angiogenesis/</a:t>
            </a:r>
            <a:r>
              <a:rPr lang="en-US" dirty="0" err="1" smtClean="0">
                <a:solidFill>
                  <a:srgbClr val="FFFF00"/>
                </a:solidFill>
              </a:rPr>
              <a:t>arteriogenesis</a:t>
            </a:r>
            <a:endParaRPr lang="en-US" dirty="0" smtClean="0">
              <a:solidFill>
                <a:srgbClr val="FFFF00"/>
              </a:solidFill>
            </a:endParaRPr>
          </a:p>
          <a:p>
            <a:pPr lvl="1"/>
            <a:r>
              <a:rPr lang="en-US" dirty="0" smtClean="0">
                <a:solidFill>
                  <a:srgbClr val="FFFF00"/>
                </a:solidFill>
              </a:rPr>
              <a:t>Dr. Moffett’s work on HLA-C/KIR interactions in regulating spiral artery remodeling</a:t>
            </a:r>
          </a:p>
          <a:p>
            <a:pPr lvl="1"/>
            <a:r>
              <a:rPr lang="en-US" dirty="0" smtClean="0">
                <a:solidFill>
                  <a:srgbClr val="FFFF00"/>
                </a:solidFill>
              </a:rPr>
              <a:t>Dr. </a:t>
            </a:r>
            <a:r>
              <a:rPr lang="en-US" dirty="0" err="1" smtClean="0">
                <a:solidFill>
                  <a:srgbClr val="FFFF00"/>
                </a:solidFill>
              </a:rPr>
              <a:t>Ledee’s</a:t>
            </a:r>
            <a:r>
              <a:rPr lang="en-US" dirty="0" smtClean="0">
                <a:solidFill>
                  <a:srgbClr val="FFFF00"/>
                </a:solidFill>
              </a:rPr>
              <a:t> work showing abnormalities in uterine blood flow associated with altered uterine NK cell function</a:t>
            </a:r>
            <a:endParaRPr lang="en-US" dirty="0">
              <a:solidFill>
                <a:srgbClr val="FFFF00"/>
              </a:solidFill>
            </a:endParaRPr>
          </a:p>
          <a:p>
            <a:r>
              <a:rPr lang="en-US" dirty="0" smtClean="0">
                <a:solidFill>
                  <a:srgbClr val="FFFF00"/>
                </a:solidFill>
              </a:rPr>
              <a:t>Abnormal vessel development leading to elevated uterine vascular resistance may be a target of </a:t>
            </a:r>
            <a:r>
              <a:rPr lang="en-US" dirty="0" err="1" smtClean="0">
                <a:solidFill>
                  <a:srgbClr val="FFFF00"/>
                </a:solidFill>
              </a:rPr>
              <a:t>Intralipid</a:t>
            </a:r>
            <a:r>
              <a:rPr lang="en-US" dirty="0" smtClean="0">
                <a:solidFill>
                  <a:srgbClr val="FFFF00"/>
                </a:solidFill>
              </a:rPr>
              <a:t> therapy</a:t>
            </a:r>
          </a:p>
          <a:p>
            <a:r>
              <a:rPr lang="en-US" dirty="0" err="1" smtClean="0">
                <a:solidFill>
                  <a:srgbClr val="FFFF00"/>
                </a:solidFill>
              </a:rPr>
              <a:t>Intralipid</a:t>
            </a:r>
            <a:r>
              <a:rPr lang="en-US" dirty="0" smtClean="0">
                <a:solidFill>
                  <a:srgbClr val="FFFF00"/>
                </a:solidFill>
              </a:rPr>
              <a:t> effective at reversing pulmonary arterial hypertension in rats</a:t>
            </a:r>
          </a:p>
          <a:p>
            <a:pPr lvl="1"/>
            <a:r>
              <a:rPr lang="en-US" dirty="0" smtClean="0">
                <a:solidFill>
                  <a:srgbClr val="FFFF00"/>
                </a:solidFill>
              </a:rPr>
              <a:t>Stimulation of angiogenesis, suppression of inflammation</a:t>
            </a:r>
          </a:p>
          <a:p>
            <a:pPr lvl="1"/>
            <a:r>
              <a:rPr lang="en-US" dirty="0" smtClean="0">
                <a:solidFill>
                  <a:srgbClr val="FFFF00"/>
                </a:solidFill>
              </a:rPr>
              <a:t>Normalization of Doppler studies</a:t>
            </a:r>
          </a:p>
          <a:p>
            <a:r>
              <a:rPr lang="en-US" dirty="0" smtClean="0">
                <a:solidFill>
                  <a:srgbClr val="FFFF00"/>
                </a:solidFill>
              </a:rPr>
              <a:t>Anecdotal evidence of normalization of abnormal umbilical Doppler studies in growth restricted pregnancies</a:t>
            </a:r>
            <a:endParaRPr lang="en-US" dirty="0">
              <a:solidFill>
                <a:srgbClr val="FFFF00"/>
              </a:solidFill>
            </a:endParaRPr>
          </a:p>
        </p:txBody>
      </p:sp>
    </p:spTree>
    <p:extLst>
      <p:ext uri="{BB962C8B-B14F-4D97-AF65-F5344CB8AC3E}">
        <p14:creationId xmlns:p14="http://schemas.microsoft.com/office/powerpoint/2010/main" val="1281396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t>How concentration significantly modifies </a:t>
            </a:r>
            <a:r>
              <a:rPr lang="en-US" dirty="0" err="1" smtClean="0"/>
              <a:t>Intralipid</a:t>
            </a:r>
            <a:r>
              <a:rPr lang="en-US" dirty="0" smtClean="0"/>
              <a:t> </a:t>
            </a:r>
            <a:r>
              <a:rPr lang="en-US" dirty="0" err="1" smtClean="0"/>
              <a:t>immunommodulation</a:t>
            </a:r>
            <a:endParaRPr lang="en-US" dirty="0" smtClean="0"/>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8875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Concentration Dependent Immunosuppressive Effects of </a:t>
            </a:r>
            <a:r>
              <a:rPr lang="en-US" dirty="0" err="1" smtClean="0"/>
              <a:t>Intralipid</a:t>
            </a:r>
            <a:endParaRPr lang="en-US" dirty="0"/>
          </a:p>
        </p:txBody>
      </p:sp>
      <p:sp>
        <p:nvSpPr>
          <p:cNvPr id="3" name="Content Placeholder 2"/>
          <p:cNvSpPr>
            <a:spLocks noGrp="1"/>
          </p:cNvSpPr>
          <p:nvPr>
            <p:ph idx="1"/>
          </p:nvPr>
        </p:nvSpPr>
        <p:spPr>
          <a:xfrm>
            <a:off x="0" y="1371600"/>
            <a:ext cx="9144000" cy="5486400"/>
          </a:xfrm>
        </p:spPr>
        <p:txBody>
          <a:bodyPr>
            <a:normAutofit fontScale="77500" lnSpcReduction="20000"/>
          </a:bodyPr>
          <a:lstStyle/>
          <a:p>
            <a:r>
              <a:rPr lang="en-US" dirty="0" smtClean="0">
                <a:solidFill>
                  <a:srgbClr val="FFFF00"/>
                </a:solidFill>
              </a:rPr>
              <a:t>Evidence in the literature supports a strong association of soybean oil triglyceride concentration in the serum with immunosuppressive effects of </a:t>
            </a:r>
            <a:r>
              <a:rPr lang="en-US" dirty="0" err="1" smtClean="0">
                <a:solidFill>
                  <a:srgbClr val="FFFF00"/>
                </a:solidFill>
              </a:rPr>
              <a:t>Intralipid</a:t>
            </a:r>
            <a:endParaRPr lang="en-US" dirty="0" smtClean="0">
              <a:solidFill>
                <a:srgbClr val="FFFF00"/>
              </a:solidFill>
            </a:endParaRPr>
          </a:p>
          <a:p>
            <a:r>
              <a:rPr lang="en-US" dirty="0" smtClean="0">
                <a:solidFill>
                  <a:srgbClr val="FFFF00"/>
                </a:solidFill>
              </a:rPr>
              <a:t>Studies show 100cc Intralipid – 2.5-20mg/ml “</a:t>
            </a:r>
            <a:r>
              <a:rPr lang="en-US" i="1" dirty="0" smtClean="0">
                <a:solidFill>
                  <a:srgbClr val="FFFF00"/>
                </a:solidFill>
              </a:rPr>
              <a:t>in vivo</a:t>
            </a:r>
            <a:r>
              <a:rPr lang="en-US" dirty="0" smtClean="0">
                <a:solidFill>
                  <a:srgbClr val="FFFF00"/>
                </a:solidFill>
              </a:rPr>
              <a:t>” (</a:t>
            </a:r>
            <a:r>
              <a:rPr lang="en-US" dirty="0" err="1" smtClean="0">
                <a:solidFill>
                  <a:srgbClr val="FFFF00"/>
                </a:solidFill>
              </a:rPr>
              <a:t>Wanten</a:t>
            </a:r>
            <a:r>
              <a:rPr lang="en-US" dirty="0" smtClean="0">
                <a:solidFill>
                  <a:srgbClr val="FFFF00"/>
                </a:solidFill>
              </a:rPr>
              <a:t>, 2007)</a:t>
            </a:r>
          </a:p>
          <a:p>
            <a:pPr lvl="1"/>
            <a:r>
              <a:rPr lang="en-US" dirty="0" smtClean="0">
                <a:solidFill>
                  <a:srgbClr val="FFFF00"/>
                </a:solidFill>
              </a:rPr>
              <a:t>NK cell cytotoxicity – low concentration </a:t>
            </a:r>
            <a:r>
              <a:rPr lang="en-US" i="1" dirty="0" smtClean="0">
                <a:solidFill>
                  <a:srgbClr val="FFFF00"/>
                </a:solidFill>
              </a:rPr>
              <a:t>in vitro </a:t>
            </a:r>
            <a:r>
              <a:rPr lang="en-US" dirty="0" smtClean="0">
                <a:solidFill>
                  <a:srgbClr val="FFFF00"/>
                </a:solidFill>
              </a:rPr>
              <a:t>(2.5 mg/ml) (</a:t>
            </a:r>
            <a:r>
              <a:rPr lang="en-US" dirty="0" err="1" smtClean="0">
                <a:solidFill>
                  <a:srgbClr val="FFFF00"/>
                </a:solidFill>
              </a:rPr>
              <a:t>Coulam</a:t>
            </a:r>
            <a:r>
              <a:rPr lang="en-US" dirty="0" smtClean="0">
                <a:solidFill>
                  <a:srgbClr val="FFFF00"/>
                </a:solidFill>
              </a:rPr>
              <a:t>, Loo)</a:t>
            </a:r>
          </a:p>
          <a:p>
            <a:pPr lvl="1"/>
            <a:r>
              <a:rPr lang="en-US" dirty="0" smtClean="0">
                <a:solidFill>
                  <a:srgbClr val="FFFF00"/>
                </a:solidFill>
              </a:rPr>
              <a:t>Production of </a:t>
            </a:r>
            <a:r>
              <a:rPr lang="en-US" dirty="0" err="1" smtClean="0">
                <a:solidFill>
                  <a:srgbClr val="FFFF00"/>
                </a:solidFill>
              </a:rPr>
              <a:t>IgG</a:t>
            </a:r>
            <a:r>
              <a:rPr lang="en-US" dirty="0" smtClean="0">
                <a:solidFill>
                  <a:srgbClr val="FFFF00"/>
                </a:solidFill>
              </a:rPr>
              <a:t>, </a:t>
            </a:r>
            <a:r>
              <a:rPr lang="en-US" dirty="0" err="1" smtClean="0">
                <a:solidFill>
                  <a:srgbClr val="FFFF00"/>
                </a:solidFill>
              </a:rPr>
              <a:t>IgM</a:t>
            </a:r>
            <a:r>
              <a:rPr lang="en-US" dirty="0" smtClean="0">
                <a:solidFill>
                  <a:srgbClr val="FFFF00"/>
                </a:solidFill>
              </a:rPr>
              <a:t>, and IgA (2.5-20mg/ml) (</a:t>
            </a:r>
            <a:r>
              <a:rPr lang="en-US" dirty="0" err="1" smtClean="0">
                <a:solidFill>
                  <a:srgbClr val="FFFF00"/>
                </a:solidFill>
              </a:rPr>
              <a:t>Salo</a:t>
            </a:r>
            <a:r>
              <a:rPr lang="en-US" dirty="0" smtClean="0">
                <a:solidFill>
                  <a:srgbClr val="FFFF00"/>
                </a:solidFill>
              </a:rPr>
              <a:t>, 1997)</a:t>
            </a:r>
          </a:p>
          <a:p>
            <a:pPr lvl="1"/>
            <a:r>
              <a:rPr lang="en-US" dirty="0">
                <a:solidFill>
                  <a:srgbClr val="FFFF00"/>
                </a:solidFill>
              </a:rPr>
              <a:t>Decreased lymphocyte proliferation (2.5-10 mg/ml</a:t>
            </a:r>
            <a:r>
              <a:rPr lang="en-US" dirty="0" smtClean="0">
                <a:solidFill>
                  <a:srgbClr val="FFFF00"/>
                </a:solidFill>
              </a:rPr>
              <a:t>)</a:t>
            </a:r>
          </a:p>
          <a:p>
            <a:pPr lvl="1"/>
            <a:r>
              <a:rPr lang="en-US" dirty="0" smtClean="0">
                <a:solidFill>
                  <a:srgbClr val="FFFF00"/>
                </a:solidFill>
              </a:rPr>
              <a:t>Antibody dependent cellular cytotoxicity (</a:t>
            </a:r>
            <a:r>
              <a:rPr lang="en-US" dirty="0">
                <a:solidFill>
                  <a:srgbClr val="FFFF00"/>
                </a:solidFill>
              </a:rPr>
              <a:t>ADCC) (&gt; </a:t>
            </a:r>
            <a:r>
              <a:rPr lang="en-US" dirty="0" smtClean="0">
                <a:solidFill>
                  <a:srgbClr val="FFFF00"/>
                </a:solidFill>
              </a:rPr>
              <a:t>25 mg/ml)</a:t>
            </a:r>
          </a:p>
          <a:p>
            <a:pPr lvl="1"/>
            <a:r>
              <a:rPr lang="en-US" dirty="0" smtClean="0">
                <a:solidFill>
                  <a:srgbClr val="FFFF00"/>
                </a:solidFill>
              </a:rPr>
              <a:t>Inhibition of </a:t>
            </a:r>
            <a:r>
              <a:rPr lang="en-US" dirty="0" err="1" smtClean="0">
                <a:solidFill>
                  <a:srgbClr val="FFFF00"/>
                </a:solidFill>
              </a:rPr>
              <a:t>chemotaxis</a:t>
            </a:r>
            <a:r>
              <a:rPr lang="en-US" dirty="0" smtClean="0">
                <a:solidFill>
                  <a:srgbClr val="FFFF00"/>
                </a:solidFill>
              </a:rPr>
              <a:t> (above 100 </a:t>
            </a:r>
            <a:r>
              <a:rPr lang="en-US" dirty="0">
                <a:solidFill>
                  <a:srgbClr val="FFFF00"/>
                </a:solidFill>
              </a:rPr>
              <a:t>mg/ml) (</a:t>
            </a:r>
            <a:r>
              <a:rPr lang="en-US" dirty="0" err="1" smtClean="0">
                <a:solidFill>
                  <a:srgbClr val="FFFF00"/>
                </a:solidFill>
              </a:rPr>
              <a:t>Wiernek</a:t>
            </a:r>
            <a:r>
              <a:rPr lang="en-US" dirty="0" smtClean="0">
                <a:solidFill>
                  <a:srgbClr val="FFFF00"/>
                </a:solidFill>
              </a:rPr>
              <a:t>)</a:t>
            </a:r>
          </a:p>
          <a:p>
            <a:r>
              <a:rPr lang="en-US" dirty="0" smtClean="0">
                <a:solidFill>
                  <a:srgbClr val="FFFF00"/>
                </a:solidFill>
              </a:rPr>
              <a:t>Concentration can be affected by </a:t>
            </a:r>
          </a:p>
          <a:p>
            <a:pPr lvl="1"/>
            <a:r>
              <a:rPr lang="en-US" dirty="0">
                <a:solidFill>
                  <a:srgbClr val="FFFF00"/>
                </a:solidFill>
              </a:rPr>
              <a:t>R</a:t>
            </a:r>
            <a:r>
              <a:rPr lang="en-US" dirty="0" smtClean="0">
                <a:solidFill>
                  <a:srgbClr val="FFFF00"/>
                </a:solidFill>
              </a:rPr>
              <a:t>ate </a:t>
            </a:r>
            <a:r>
              <a:rPr lang="en-US" dirty="0">
                <a:solidFill>
                  <a:srgbClr val="FFFF00"/>
                </a:solidFill>
              </a:rPr>
              <a:t>of </a:t>
            </a:r>
            <a:r>
              <a:rPr lang="en-US" dirty="0" smtClean="0">
                <a:solidFill>
                  <a:srgbClr val="FFFF00"/>
                </a:solidFill>
              </a:rPr>
              <a:t>infusion </a:t>
            </a:r>
          </a:p>
          <a:p>
            <a:pPr lvl="1"/>
            <a:r>
              <a:rPr lang="en-US" dirty="0" smtClean="0">
                <a:solidFill>
                  <a:srgbClr val="FFFF00"/>
                </a:solidFill>
              </a:rPr>
              <a:t>Preexisting triglyceride levels</a:t>
            </a:r>
          </a:p>
          <a:p>
            <a:pPr lvl="1"/>
            <a:r>
              <a:rPr lang="en-US" dirty="0" smtClean="0">
                <a:solidFill>
                  <a:srgbClr val="FFFF00"/>
                </a:solidFill>
              </a:rPr>
              <a:t>Presence of LPL polymorphisms</a:t>
            </a:r>
          </a:p>
          <a:p>
            <a:pPr lvl="1"/>
            <a:r>
              <a:rPr lang="en-US" dirty="0" smtClean="0">
                <a:solidFill>
                  <a:srgbClr val="FFFF00"/>
                </a:solidFill>
              </a:rPr>
              <a:t>Volume of Intralipid being transfused</a:t>
            </a:r>
          </a:p>
        </p:txBody>
      </p:sp>
    </p:spTree>
    <p:extLst>
      <p:ext uri="{BB962C8B-B14F-4D97-AF65-F5344CB8AC3E}">
        <p14:creationId xmlns:p14="http://schemas.microsoft.com/office/powerpoint/2010/main" val="406877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err="1" smtClean="0"/>
              <a:t>Intralipid</a:t>
            </a:r>
            <a:r>
              <a:rPr lang="en-US" dirty="0" smtClean="0"/>
              <a:t> Metabolism</a:t>
            </a:r>
            <a:endParaRPr lang="en-US" dirty="0"/>
          </a:p>
        </p:txBody>
      </p:sp>
      <p:sp>
        <p:nvSpPr>
          <p:cNvPr id="3" name="Content Placeholder 2"/>
          <p:cNvSpPr>
            <a:spLocks noGrp="1"/>
          </p:cNvSpPr>
          <p:nvPr>
            <p:ph sz="half" idx="1"/>
          </p:nvPr>
        </p:nvSpPr>
        <p:spPr>
          <a:xfrm>
            <a:off x="5190068" y="914400"/>
            <a:ext cx="3953932" cy="5943600"/>
          </a:xfrm>
        </p:spPr>
        <p:txBody>
          <a:bodyPr>
            <a:normAutofit fontScale="92500" lnSpcReduction="20000"/>
          </a:bodyPr>
          <a:lstStyle/>
          <a:p>
            <a:r>
              <a:rPr lang="en-US" dirty="0" smtClean="0">
                <a:solidFill>
                  <a:srgbClr val="FFFF00"/>
                </a:solidFill>
              </a:rPr>
              <a:t>Degradation takes place at </a:t>
            </a:r>
            <a:r>
              <a:rPr lang="en-US" dirty="0" err="1" smtClean="0">
                <a:solidFill>
                  <a:srgbClr val="FFFF00"/>
                </a:solidFill>
              </a:rPr>
              <a:t>extrahepatic</a:t>
            </a:r>
            <a:r>
              <a:rPr lang="en-US" dirty="0">
                <a:solidFill>
                  <a:srgbClr val="FFFF00"/>
                </a:solidFill>
              </a:rPr>
              <a:t> </a:t>
            </a:r>
            <a:r>
              <a:rPr lang="en-US" dirty="0" smtClean="0">
                <a:solidFill>
                  <a:srgbClr val="FFFF00"/>
                </a:solidFill>
              </a:rPr>
              <a:t>endothelial sites</a:t>
            </a:r>
          </a:p>
          <a:p>
            <a:r>
              <a:rPr lang="en-US" dirty="0" smtClean="0">
                <a:solidFill>
                  <a:srgbClr val="FFFF00"/>
                </a:solidFill>
              </a:rPr>
              <a:t>Lipoprotein lipase-mediated hydrolysis results in fatty acid (FA) release from </a:t>
            </a:r>
            <a:r>
              <a:rPr lang="en-US" dirty="0" err="1" smtClean="0">
                <a:solidFill>
                  <a:srgbClr val="FFFF00"/>
                </a:solidFill>
              </a:rPr>
              <a:t>triacylglycerides</a:t>
            </a:r>
            <a:r>
              <a:rPr lang="en-US" dirty="0" smtClean="0">
                <a:solidFill>
                  <a:srgbClr val="FFFF00"/>
                </a:solidFill>
              </a:rPr>
              <a:t> and reduction in size of emulsion remnant particles</a:t>
            </a:r>
          </a:p>
          <a:p>
            <a:r>
              <a:rPr lang="en-US" dirty="0" smtClean="0">
                <a:solidFill>
                  <a:srgbClr val="FFFF00"/>
                </a:solidFill>
              </a:rPr>
              <a:t>Remnant particles taken up by liver resulting in intracellular delivery of FAs not released by lipoprotein </a:t>
            </a:r>
            <a:r>
              <a:rPr lang="en-US" dirty="0">
                <a:solidFill>
                  <a:srgbClr val="FFFF00"/>
                </a:solidFill>
              </a:rPr>
              <a:t>lipase-mediated hydrolysis</a:t>
            </a:r>
            <a:r>
              <a:rPr lang="en-US" dirty="0" smtClean="0">
                <a:solidFill>
                  <a:srgbClr val="FFFF00"/>
                </a:solidFill>
              </a:rPr>
              <a:t> </a:t>
            </a:r>
            <a:endParaRPr lang="en-US"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143000"/>
            <a:ext cx="5181600" cy="50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9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t>Adverse effects of </a:t>
            </a:r>
            <a:r>
              <a:rPr lang="en-US" dirty="0" err="1" smtClean="0"/>
              <a:t>Intralipid</a:t>
            </a:r>
            <a:r>
              <a:rPr lang="en-US" dirty="0" smtClean="0"/>
              <a:t> and drug interactions</a:t>
            </a:r>
          </a:p>
          <a:p>
            <a:r>
              <a:rPr lang="en-US" i="1" dirty="0" smtClean="0">
                <a:solidFill>
                  <a:srgbClr val="FFFF00"/>
                </a:solidFill>
              </a:rPr>
              <a:t>In vitro </a:t>
            </a:r>
            <a:r>
              <a:rPr lang="en-US" dirty="0" smtClean="0">
                <a:solidFill>
                  <a:srgbClr val="FFFF00"/>
                </a:solidFill>
              </a:rPr>
              <a:t>laboratory analysis of </a:t>
            </a:r>
            <a:r>
              <a:rPr lang="en-US" dirty="0" err="1" smtClean="0">
                <a:solidFill>
                  <a:srgbClr val="FFFF00"/>
                </a:solidFill>
              </a:rPr>
              <a:t>Intralipid</a:t>
            </a:r>
            <a:r>
              <a:rPr lang="en-US" dirty="0" smtClean="0">
                <a:solidFill>
                  <a:srgbClr val="FFFF00"/>
                </a:solidFill>
              </a:rPr>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40679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Drug Interactions and Potential Adverse Effects of </a:t>
            </a:r>
            <a:r>
              <a:rPr lang="en-US" dirty="0" err="1" smtClean="0"/>
              <a:t>Intralipid</a:t>
            </a:r>
            <a:endParaRPr lang="en-US"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a:solidFill>
                  <a:srgbClr val="FFFF00"/>
                </a:solidFill>
              </a:rPr>
              <a:t>Potentiating infection</a:t>
            </a:r>
          </a:p>
          <a:p>
            <a:r>
              <a:rPr lang="en-US" dirty="0">
                <a:solidFill>
                  <a:srgbClr val="FFFF00"/>
                </a:solidFill>
              </a:rPr>
              <a:t>Fatty </a:t>
            </a:r>
            <a:r>
              <a:rPr lang="en-US" dirty="0" smtClean="0">
                <a:solidFill>
                  <a:srgbClr val="FFFF00"/>
                </a:solidFill>
              </a:rPr>
              <a:t>acids </a:t>
            </a:r>
            <a:r>
              <a:rPr lang="en-US" dirty="0">
                <a:solidFill>
                  <a:srgbClr val="FFFF00"/>
                </a:solidFill>
              </a:rPr>
              <a:t>do cross placenta and are found in the </a:t>
            </a:r>
            <a:r>
              <a:rPr lang="en-US" dirty="0" smtClean="0">
                <a:solidFill>
                  <a:srgbClr val="FFFF00"/>
                </a:solidFill>
              </a:rPr>
              <a:t>baby</a:t>
            </a:r>
          </a:p>
          <a:p>
            <a:r>
              <a:rPr lang="en-US" dirty="0" smtClean="0">
                <a:solidFill>
                  <a:srgbClr val="FFFF00"/>
                </a:solidFill>
              </a:rPr>
              <a:t>Allergy </a:t>
            </a:r>
            <a:endParaRPr lang="en-US" dirty="0">
              <a:solidFill>
                <a:srgbClr val="FFFF00"/>
              </a:solidFill>
            </a:endParaRPr>
          </a:p>
          <a:p>
            <a:r>
              <a:rPr lang="en-US" dirty="0">
                <a:solidFill>
                  <a:srgbClr val="FFFF00"/>
                </a:solidFill>
              </a:rPr>
              <a:t>Splenomegaly</a:t>
            </a:r>
          </a:p>
          <a:p>
            <a:r>
              <a:rPr lang="en-US" dirty="0">
                <a:solidFill>
                  <a:srgbClr val="FFFF00"/>
                </a:solidFill>
              </a:rPr>
              <a:t>Elevated liver enzymes</a:t>
            </a:r>
          </a:p>
          <a:p>
            <a:r>
              <a:rPr lang="en-US" dirty="0">
                <a:solidFill>
                  <a:srgbClr val="FFFF00"/>
                </a:solidFill>
              </a:rPr>
              <a:t>Thrombocytopenia</a:t>
            </a:r>
          </a:p>
          <a:p>
            <a:r>
              <a:rPr lang="en-US" dirty="0" err="1">
                <a:solidFill>
                  <a:srgbClr val="FFFF00"/>
                </a:solidFill>
              </a:rPr>
              <a:t>Lymphopenia</a:t>
            </a:r>
            <a:endParaRPr lang="en-US" dirty="0">
              <a:solidFill>
                <a:srgbClr val="FFFF00"/>
              </a:solidFill>
            </a:endParaRPr>
          </a:p>
          <a:p>
            <a:r>
              <a:rPr lang="en-US" dirty="0">
                <a:solidFill>
                  <a:srgbClr val="FFFF00"/>
                </a:solidFill>
              </a:rPr>
              <a:t>Fatty overload syndrome</a:t>
            </a:r>
          </a:p>
          <a:p>
            <a:pPr lvl="1"/>
            <a:r>
              <a:rPr lang="en-US" dirty="0">
                <a:solidFill>
                  <a:srgbClr val="FFFF00"/>
                </a:solidFill>
              </a:rPr>
              <a:t>Highest risk patients </a:t>
            </a:r>
            <a:r>
              <a:rPr lang="en-US" dirty="0" smtClean="0">
                <a:solidFill>
                  <a:srgbClr val="FFFF00"/>
                </a:solidFill>
              </a:rPr>
              <a:t>are those with: </a:t>
            </a:r>
          </a:p>
          <a:p>
            <a:pPr lvl="2"/>
            <a:r>
              <a:rPr lang="en-US" dirty="0">
                <a:solidFill>
                  <a:srgbClr val="FFFF00"/>
                </a:solidFill>
              </a:rPr>
              <a:t>I</a:t>
            </a:r>
            <a:r>
              <a:rPr lang="en-US" dirty="0" smtClean="0">
                <a:solidFill>
                  <a:srgbClr val="FFFF00"/>
                </a:solidFill>
              </a:rPr>
              <a:t>nsulin resistance</a:t>
            </a:r>
          </a:p>
          <a:p>
            <a:pPr lvl="2"/>
            <a:r>
              <a:rPr lang="en-US" dirty="0" smtClean="0">
                <a:solidFill>
                  <a:srgbClr val="FFFF00"/>
                </a:solidFill>
              </a:rPr>
              <a:t>Obesity</a:t>
            </a:r>
          </a:p>
          <a:p>
            <a:pPr lvl="2"/>
            <a:r>
              <a:rPr lang="en-US" dirty="0" smtClean="0">
                <a:solidFill>
                  <a:srgbClr val="FFFF00"/>
                </a:solidFill>
              </a:rPr>
              <a:t>Diabetes</a:t>
            </a:r>
          </a:p>
          <a:p>
            <a:pPr lvl="2"/>
            <a:r>
              <a:rPr lang="en-US" dirty="0" smtClean="0">
                <a:solidFill>
                  <a:srgbClr val="FFFF00"/>
                </a:solidFill>
              </a:rPr>
              <a:t>LPL polymorphisms</a:t>
            </a:r>
          </a:p>
          <a:p>
            <a:r>
              <a:rPr lang="en-US" dirty="0" smtClean="0">
                <a:solidFill>
                  <a:srgbClr val="FFFF00"/>
                </a:solidFill>
              </a:rPr>
              <a:t>May effect efficacy of fat soluble drugs</a:t>
            </a:r>
          </a:p>
          <a:p>
            <a:pPr lvl="1"/>
            <a:r>
              <a:rPr lang="en-US" dirty="0" smtClean="0">
                <a:solidFill>
                  <a:srgbClr val="FFFF00"/>
                </a:solidFill>
              </a:rPr>
              <a:t>Vitamin D3</a:t>
            </a:r>
          </a:p>
          <a:p>
            <a:r>
              <a:rPr lang="en-US" dirty="0">
                <a:solidFill>
                  <a:srgbClr val="FFFF00"/>
                </a:solidFill>
              </a:rPr>
              <a:t>Some evidence that heparin and low molecular weight heparin may interfere with some immunological effects of </a:t>
            </a:r>
            <a:r>
              <a:rPr lang="en-US" dirty="0" err="1" smtClean="0">
                <a:solidFill>
                  <a:srgbClr val="FFFF00"/>
                </a:solidFill>
              </a:rPr>
              <a:t>Intralipid</a:t>
            </a:r>
            <a:endParaRPr lang="en-US" dirty="0">
              <a:solidFill>
                <a:srgbClr val="92D050"/>
              </a:solidFill>
            </a:endParaRPr>
          </a:p>
          <a:p>
            <a:endParaRPr lang="en-US" dirty="0"/>
          </a:p>
        </p:txBody>
      </p:sp>
    </p:spTree>
    <p:extLst>
      <p:ext uri="{BB962C8B-B14F-4D97-AF65-F5344CB8AC3E}">
        <p14:creationId xmlns:p14="http://schemas.microsoft.com/office/powerpoint/2010/main" val="1495823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err="1" smtClean="0"/>
              <a:t>Immunomodulatory</a:t>
            </a:r>
            <a:r>
              <a:rPr lang="en-US" dirty="0" smtClean="0"/>
              <a:t> Effects of Intralipid</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solidFill>
                  <a:srgbClr val="FFFF00"/>
                </a:solidFill>
              </a:rPr>
              <a:t>Free fatty </a:t>
            </a:r>
            <a:r>
              <a:rPr lang="en-US" dirty="0">
                <a:solidFill>
                  <a:srgbClr val="FFFF00"/>
                </a:solidFill>
              </a:rPr>
              <a:t>a</a:t>
            </a:r>
            <a:r>
              <a:rPr lang="en-US" dirty="0" smtClean="0">
                <a:solidFill>
                  <a:srgbClr val="FFFF00"/>
                </a:solidFill>
              </a:rPr>
              <a:t>cids mechanism of action</a:t>
            </a:r>
          </a:p>
          <a:p>
            <a:r>
              <a:rPr lang="en-US" dirty="0">
                <a:solidFill>
                  <a:srgbClr val="FFFF00"/>
                </a:solidFill>
              </a:rPr>
              <a:t>Mechanisms appear related to mostly </a:t>
            </a:r>
            <a:r>
              <a:rPr lang="el-GR" dirty="0">
                <a:solidFill>
                  <a:srgbClr val="FFFF00"/>
                </a:solidFill>
              </a:rPr>
              <a:t>ω</a:t>
            </a:r>
            <a:r>
              <a:rPr lang="en-US" dirty="0">
                <a:solidFill>
                  <a:srgbClr val="FFFF00"/>
                </a:solidFill>
              </a:rPr>
              <a:t>-6 </a:t>
            </a:r>
            <a:r>
              <a:rPr lang="en-US" dirty="0" smtClean="0">
                <a:solidFill>
                  <a:srgbClr val="FFFF00"/>
                </a:solidFill>
              </a:rPr>
              <a:t>(linoleic </a:t>
            </a:r>
            <a:r>
              <a:rPr lang="en-US" dirty="0">
                <a:solidFill>
                  <a:srgbClr val="FFFF00"/>
                </a:solidFill>
              </a:rPr>
              <a:t>a</a:t>
            </a:r>
            <a:r>
              <a:rPr lang="en-US" dirty="0" smtClean="0">
                <a:solidFill>
                  <a:srgbClr val="FFFF00"/>
                </a:solidFill>
              </a:rPr>
              <a:t>cid</a:t>
            </a:r>
            <a:r>
              <a:rPr lang="en-US" dirty="0">
                <a:solidFill>
                  <a:srgbClr val="FFFF00"/>
                </a:solidFill>
              </a:rPr>
              <a:t>) and </a:t>
            </a:r>
            <a:r>
              <a:rPr lang="el-GR" dirty="0">
                <a:solidFill>
                  <a:srgbClr val="FFFF00"/>
                </a:solidFill>
              </a:rPr>
              <a:t>ω</a:t>
            </a:r>
            <a:r>
              <a:rPr lang="en-US" dirty="0" smtClean="0">
                <a:solidFill>
                  <a:srgbClr val="FFFF00"/>
                </a:solidFill>
              </a:rPr>
              <a:t>-3 (</a:t>
            </a:r>
            <a:r>
              <a:rPr lang="el-GR" dirty="0" smtClean="0">
                <a:solidFill>
                  <a:srgbClr val="FFFF00"/>
                </a:solidFill>
              </a:rPr>
              <a:t>α</a:t>
            </a:r>
            <a:r>
              <a:rPr lang="en-US" dirty="0" smtClean="0">
                <a:solidFill>
                  <a:srgbClr val="FFFF00"/>
                </a:solidFill>
              </a:rPr>
              <a:t>-</a:t>
            </a:r>
            <a:r>
              <a:rPr lang="en-US" dirty="0" err="1" smtClean="0">
                <a:solidFill>
                  <a:srgbClr val="FFFF00"/>
                </a:solidFill>
              </a:rPr>
              <a:t>linolenic</a:t>
            </a:r>
            <a:r>
              <a:rPr lang="en-US" dirty="0" smtClean="0">
                <a:solidFill>
                  <a:srgbClr val="FFFF00"/>
                </a:solidFill>
              </a:rPr>
              <a:t> acid)</a:t>
            </a:r>
          </a:p>
          <a:p>
            <a:pPr lvl="1"/>
            <a:r>
              <a:rPr lang="en-US" dirty="0" smtClean="0">
                <a:solidFill>
                  <a:srgbClr val="FFFF00"/>
                </a:solidFill>
              </a:rPr>
              <a:t>Many metabolites many avenues for modulation</a:t>
            </a:r>
          </a:p>
          <a:p>
            <a:r>
              <a:rPr lang="en-US" dirty="0" smtClean="0">
                <a:solidFill>
                  <a:srgbClr val="FFFF00"/>
                </a:solidFill>
              </a:rPr>
              <a:t>PGE2 (linoleic acid metabolite) </a:t>
            </a:r>
          </a:p>
          <a:p>
            <a:pPr lvl="1"/>
            <a:r>
              <a:rPr lang="en-US" dirty="0" smtClean="0">
                <a:solidFill>
                  <a:srgbClr val="FFFF00"/>
                </a:solidFill>
              </a:rPr>
              <a:t>Inhibitor of NK activity</a:t>
            </a:r>
          </a:p>
          <a:p>
            <a:pPr lvl="1"/>
            <a:r>
              <a:rPr lang="en-US" dirty="0" smtClean="0">
                <a:solidFill>
                  <a:srgbClr val="FFFF00"/>
                </a:solidFill>
              </a:rPr>
              <a:t>PGE2 also stimulates inflammatory pathways</a:t>
            </a:r>
          </a:p>
          <a:p>
            <a:r>
              <a:rPr lang="en-US" dirty="0" err="1" smtClean="0">
                <a:solidFill>
                  <a:srgbClr val="FFFF00"/>
                </a:solidFill>
              </a:rPr>
              <a:t>Metabalomic</a:t>
            </a:r>
            <a:r>
              <a:rPr lang="en-US" dirty="0" smtClean="0">
                <a:solidFill>
                  <a:srgbClr val="FFFF00"/>
                </a:solidFill>
              </a:rPr>
              <a:t> studies show even more possible modulatory effects</a:t>
            </a:r>
          </a:p>
          <a:p>
            <a:r>
              <a:rPr lang="en-US" dirty="0" err="1" smtClean="0">
                <a:solidFill>
                  <a:srgbClr val="FFFF00"/>
                </a:solidFill>
              </a:rPr>
              <a:t>Immunometabolism</a:t>
            </a:r>
            <a:r>
              <a:rPr lang="en-US" dirty="0" smtClean="0">
                <a:solidFill>
                  <a:srgbClr val="FFFF00"/>
                </a:solidFill>
              </a:rPr>
              <a:t> another pathway for immunomodulation (may explain modulation of T cell activity)</a:t>
            </a:r>
          </a:p>
          <a:p>
            <a:r>
              <a:rPr lang="en-US" dirty="0" err="1" smtClean="0">
                <a:solidFill>
                  <a:srgbClr val="FFFF00"/>
                </a:solidFill>
              </a:rPr>
              <a:t>Angiogenic</a:t>
            </a:r>
            <a:r>
              <a:rPr lang="en-US" dirty="0" smtClean="0">
                <a:solidFill>
                  <a:srgbClr val="FFFF00"/>
                </a:solidFill>
              </a:rPr>
              <a:t> properties of </a:t>
            </a:r>
            <a:r>
              <a:rPr lang="en-US" dirty="0" err="1" smtClean="0">
                <a:solidFill>
                  <a:srgbClr val="FFFF00"/>
                </a:solidFill>
              </a:rPr>
              <a:t>Intralipid</a:t>
            </a:r>
            <a:r>
              <a:rPr lang="en-US" dirty="0" smtClean="0">
                <a:solidFill>
                  <a:srgbClr val="FFFF00"/>
                </a:solidFill>
              </a:rPr>
              <a:t> (a new frontier of treatment?)</a:t>
            </a:r>
          </a:p>
          <a:p>
            <a:r>
              <a:rPr lang="en-US" dirty="0" smtClean="0">
                <a:solidFill>
                  <a:srgbClr val="FFFF00"/>
                </a:solidFill>
              </a:rPr>
              <a:t>How concentration significantly modifies </a:t>
            </a:r>
            <a:r>
              <a:rPr lang="en-US" dirty="0" err="1" smtClean="0">
                <a:solidFill>
                  <a:srgbClr val="FFFF00"/>
                </a:solidFill>
              </a:rPr>
              <a:t>Intralipid</a:t>
            </a:r>
            <a:r>
              <a:rPr lang="en-US" dirty="0" smtClean="0">
                <a:solidFill>
                  <a:srgbClr val="FFFF00"/>
                </a:solidFill>
              </a:rPr>
              <a:t> </a:t>
            </a:r>
            <a:r>
              <a:rPr lang="en-US" dirty="0" err="1" smtClean="0">
                <a:solidFill>
                  <a:srgbClr val="FFFF00"/>
                </a:solidFill>
              </a:rPr>
              <a:t>immunommodulation</a:t>
            </a:r>
            <a:endParaRPr lang="en-US" dirty="0" smtClean="0">
              <a:solidFill>
                <a:srgbClr val="FFFF00"/>
              </a:solidFill>
            </a:endParaRPr>
          </a:p>
          <a:p>
            <a:r>
              <a:rPr lang="en-US" dirty="0" smtClean="0">
                <a:solidFill>
                  <a:srgbClr val="FFFF00"/>
                </a:solidFill>
              </a:rPr>
              <a:t>Adverse effects of </a:t>
            </a:r>
            <a:r>
              <a:rPr lang="en-US" dirty="0" err="1" smtClean="0">
                <a:solidFill>
                  <a:srgbClr val="FFFF00"/>
                </a:solidFill>
              </a:rPr>
              <a:t>Intralipid</a:t>
            </a:r>
            <a:r>
              <a:rPr lang="en-US" dirty="0" smtClean="0">
                <a:solidFill>
                  <a:srgbClr val="FFFF00"/>
                </a:solidFill>
              </a:rPr>
              <a:t> and drug interactions</a:t>
            </a:r>
          </a:p>
          <a:p>
            <a:r>
              <a:rPr lang="en-US" i="1" dirty="0" smtClean="0"/>
              <a:t>In vitro </a:t>
            </a:r>
            <a:r>
              <a:rPr lang="en-US" dirty="0" smtClean="0"/>
              <a:t>laboratory analysis of </a:t>
            </a:r>
            <a:r>
              <a:rPr lang="en-US" dirty="0" err="1" smtClean="0"/>
              <a:t>Intralipid</a:t>
            </a:r>
            <a:r>
              <a:rPr lang="en-US" dirty="0" smtClean="0"/>
              <a:t> efficacy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45573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smtClean="0"/>
              <a:t>Is </a:t>
            </a:r>
            <a:r>
              <a:rPr lang="en-US" i="1" dirty="0" smtClean="0"/>
              <a:t>In Vitro </a:t>
            </a:r>
            <a:r>
              <a:rPr lang="en-US" dirty="0" smtClean="0"/>
              <a:t>Testing of Intralipid Effects Valid?</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solidFill>
                  <a:srgbClr val="FFFF00"/>
                </a:solidFill>
              </a:rPr>
              <a:t>Intralipid does </a:t>
            </a:r>
            <a:r>
              <a:rPr lang="en-US" dirty="0">
                <a:solidFill>
                  <a:srgbClr val="FFFF00"/>
                </a:solidFill>
              </a:rPr>
              <a:t>not get </a:t>
            </a:r>
            <a:r>
              <a:rPr lang="en-US" dirty="0" smtClean="0">
                <a:solidFill>
                  <a:srgbClr val="FFFF00"/>
                </a:solidFill>
              </a:rPr>
              <a:t>metabolized </a:t>
            </a:r>
            <a:r>
              <a:rPr lang="en-US" i="1" dirty="0" smtClean="0">
                <a:solidFill>
                  <a:srgbClr val="FFFF00"/>
                </a:solidFill>
              </a:rPr>
              <a:t>in vitro</a:t>
            </a:r>
            <a:r>
              <a:rPr lang="en-US" dirty="0">
                <a:solidFill>
                  <a:srgbClr val="FFFF00"/>
                </a:solidFill>
              </a:rPr>
              <a:t>  </a:t>
            </a:r>
            <a:endParaRPr lang="en-US" dirty="0" smtClean="0">
              <a:solidFill>
                <a:srgbClr val="FFFF00"/>
              </a:solidFill>
            </a:endParaRPr>
          </a:p>
          <a:p>
            <a:r>
              <a:rPr lang="en-US" dirty="0" smtClean="0">
                <a:solidFill>
                  <a:srgbClr val="FFFF00"/>
                </a:solidFill>
              </a:rPr>
              <a:t>Concentrations of 9 mg/ml and 18 mg/ml are higher than </a:t>
            </a:r>
            <a:r>
              <a:rPr lang="en-US" i="1" dirty="0" smtClean="0">
                <a:solidFill>
                  <a:srgbClr val="FFFF00"/>
                </a:solidFill>
              </a:rPr>
              <a:t>in vivo </a:t>
            </a:r>
            <a:r>
              <a:rPr lang="en-US" dirty="0" smtClean="0">
                <a:solidFill>
                  <a:srgbClr val="FFFF00"/>
                </a:solidFill>
              </a:rPr>
              <a:t>concentrations achieved by infusion of 2-4 </a:t>
            </a:r>
            <a:r>
              <a:rPr lang="en-US" dirty="0" err="1" smtClean="0">
                <a:solidFill>
                  <a:srgbClr val="FFFF00"/>
                </a:solidFill>
              </a:rPr>
              <a:t>mls</a:t>
            </a:r>
            <a:endParaRPr lang="en-US" dirty="0" smtClean="0">
              <a:solidFill>
                <a:srgbClr val="FFFF00"/>
              </a:solidFill>
            </a:endParaRPr>
          </a:p>
          <a:p>
            <a:r>
              <a:rPr lang="en-US" dirty="0" smtClean="0">
                <a:solidFill>
                  <a:srgbClr val="FFFF00"/>
                </a:solidFill>
              </a:rPr>
              <a:t>Does not take into account effects on NK cell activity that result from secondary mediators formed </a:t>
            </a:r>
            <a:r>
              <a:rPr lang="en-US" i="1" dirty="0" smtClean="0">
                <a:solidFill>
                  <a:srgbClr val="FFFF00"/>
                </a:solidFill>
              </a:rPr>
              <a:t>in vivo </a:t>
            </a:r>
            <a:r>
              <a:rPr lang="en-US" dirty="0">
                <a:solidFill>
                  <a:srgbClr val="FFFF00"/>
                </a:solidFill>
              </a:rPr>
              <a:t>(</a:t>
            </a:r>
            <a:r>
              <a:rPr lang="en-US" dirty="0" err="1">
                <a:solidFill>
                  <a:srgbClr val="FFFF00"/>
                </a:solidFill>
              </a:rPr>
              <a:t>ie</a:t>
            </a:r>
            <a:r>
              <a:rPr lang="en-US" dirty="0">
                <a:solidFill>
                  <a:srgbClr val="FFFF00"/>
                </a:solidFill>
              </a:rPr>
              <a:t>, cytokines, lipid mediators like eicosanoids, </a:t>
            </a:r>
            <a:r>
              <a:rPr lang="en-US" dirty="0" err="1">
                <a:solidFill>
                  <a:srgbClr val="FFFF00"/>
                </a:solidFill>
              </a:rPr>
              <a:t>etc</a:t>
            </a:r>
            <a:r>
              <a:rPr lang="en-US" dirty="0">
                <a:solidFill>
                  <a:srgbClr val="FFFF00"/>
                </a:solidFill>
              </a:rPr>
              <a:t>)</a:t>
            </a:r>
            <a:endParaRPr lang="en-US" i="1" dirty="0" smtClean="0">
              <a:solidFill>
                <a:srgbClr val="FFFF00"/>
              </a:solidFill>
            </a:endParaRPr>
          </a:p>
          <a:p>
            <a:r>
              <a:rPr lang="en-US" dirty="0" smtClean="0">
                <a:solidFill>
                  <a:srgbClr val="FFFF00"/>
                </a:solidFill>
              </a:rPr>
              <a:t>Some anatomical locations may not achieve Intralipid concentrations predicted by calculations</a:t>
            </a:r>
          </a:p>
          <a:p>
            <a:pPr lvl="1"/>
            <a:r>
              <a:rPr lang="en-US" dirty="0" smtClean="0">
                <a:solidFill>
                  <a:srgbClr val="FFFF00"/>
                </a:solidFill>
              </a:rPr>
              <a:t>Lymph nodes</a:t>
            </a:r>
            <a:endParaRPr lang="en-US" dirty="0">
              <a:solidFill>
                <a:srgbClr val="FFFF00"/>
              </a:solidFill>
            </a:endParaRPr>
          </a:p>
        </p:txBody>
      </p:sp>
    </p:spTree>
    <p:extLst>
      <p:ext uri="{BB962C8B-B14F-4D97-AF65-F5344CB8AC3E}">
        <p14:creationId xmlns:p14="http://schemas.microsoft.com/office/powerpoint/2010/main" val="3098676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O</a:t>
            </a:r>
            <a:r>
              <a:rPr lang="en-US" dirty="0" smtClean="0"/>
              <a:t>ur Data</a:t>
            </a:r>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704"/>
            <a:ext cx="4147524" cy="431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704"/>
            <a:ext cx="4343400" cy="432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161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Is </a:t>
            </a:r>
            <a:r>
              <a:rPr lang="en-US" dirty="0" err="1" smtClean="0"/>
              <a:t>Intralipid</a:t>
            </a:r>
            <a:r>
              <a:rPr lang="en-US" dirty="0" smtClean="0"/>
              <a:t> an Inexpensive Alternative to Intravenous Immunoglobulin (IVIG)?</a:t>
            </a:r>
            <a:endParaRPr lang="en-US" dirty="0"/>
          </a:p>
        </p:txBody>
      </p:sp>
      <p:sp>
        <p:nvSpPr>
          <p:cNvPr id="3" name="Content Placeholder 2"/>
          <p:cNvSpPr>
            <a:spLocks noGrp="1"/>
          </p:cNvSpPr>
          <p:nvPr>
            <p:ph idx="1"/>
          </p:nvPr>
        </p:nvSpPr>
        <p:spPr>
          <a:xfrm>
            <a:off x="0" y="1524000"/>
            <a:ext cx="9144000" cy="5334000"/>
          </a:xfrm>
        </p:spPr>
        <p:txBody>
          <a:bodyPr>
            <a:normAutofit lnSpcReduction="10000"/>
          </a:bodyPr>
          <a:lstStyle/>
          <a:p>
            <a:r>
              <a:rPr lang="en-US" dirty="0" err="1" smtClean="0">
                <a:solidFill>
                  <a:srgbClr val="FFFF00"/>
                </a:solidFill>
              </a:rPr>
              <a:t>Intralipid</a:t>
            </a:r>
            <a:r>
              <a:rPr lang="en-US" dirty="0" smtClean="0">
                <a:solidFill>
                  <a:srgbClr val="FFFF00"/>
                </a:solidFill>
              </a:rPr>
              <a:t> touted to public by many clinicians as inexpensive functional alternative to IVIG for treating recurrent pregnancy loss</a:t>
            </a:r>
          </a:p>
          <a:p>
            <a:r>
              <a:rPr lang="en-US" dirty="0">
                <a:solidFill>
                  <a:srgbClr val="FFFF00"/>
                </a:solidFill>
              </a:rPr>
              <a:t>Pooled </a:t>
            </a:r>
            <a:r>
              <a:rPr lang="en-US" dirty="0" err="1">
                <a:solidFill>
                  <a:srgbClr val="FFFF00"/>
                </a:solidFill>
              </a:rPr>
              <a:t>IgG</a:t>
            </a:r>
            <a:r>
              <a:rPr lang="en-US" dirty="0">
                <a:solidFill>
                  <a:srgbClr val="FFFF00"/>
                </a:solidFill>
              </a:rPr>
              <a:t> antibodies from the serum of thousands of donors</a:t>
            </a:r>
          </a:p>
          <a:p>
            <a:r>
              <a:rPr lang="en-US" dirty="0">
                <a:solidFill>
                  <a:srgbClr val="FFFF00"/>
                </a:solidFill>
              </a:rPr>
              <a:t>Demonstrated efficacy in treating </a:t>
            </a:r>
            <a:r>
              <a:rPr lang="en-US" dirty="0" smtClean="0">
                <a:solidFill>
                  <a:srgbClr val="FFFF00"/>
                </a:solidFill>
              </a:rPr>
              <a:t>immunologic abnormalities not thought to be corrected by Intralipid</a:t>
            </a:r>
          </a:p>
          <a:p>
            <a:pPr lvl="1"/>
            <a:r>
              <a:rPr lang="en-US" dirty="0" smtClean="0">
                <a:solidFill>
                  <a:srgbClr val="FFFF00"/>
                </a:solidFill>
              </a:rPr>
              <a:t>Elevated intracellular cytokine ratios</a:t>
            </a:r>
          </a:p>
          <a:p>
            <a:pPr lvl="1"/>
            <a:r>
              <a:rPr lang="en-US" dirty="0" smtClean="0">
                <a:solidFill>
                  <a:srgbClr val="FFFF00"/>
                </a:solidFill>
              </a:rPr>
              <a:t>Elevated serum cytokines </a:t>
            </a:r>
          </a:p>
          <a:p>
            <a:pPr lvl="1"/>
            <a:r>
              <a:rPr lang="en-US" dirty="0" smtClean="0">
                <a:solidFill>
                  <a:srgbClr val="FFFF00"/>
                </a:solidFill>
              </a:rPr>
              <a:t>Elevated autoantibodies/alloantibodies</a:t>
            </a:r>
            <a:endParaRPr lang="en-US" dirty="0">
              <a:solidFill>
                <a:srgbClr val="FFFF00"/>
              </a:solidFill>
            </a:endParaRPr>
          </a:p>
        </p:txBody>
      </p:sp>
    </p:spTree>
    <p:extLst>
      <p:ext uri="{BB962C8B-B14F-4D97-AF65-F5344CB8AC3E}">
        <p14:creationId xmlns:p14="http://schemas.microsoft.com/office/powerpoint/2010/main" val="3633169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dirty="0" smtClean="0"/>
              <a:t>Future of Fat Emulsion Therapy</a:t>
            </a:r>
            <a:endParaRPr lang="en-US" dirty="0"/>
          </a:p>
        </p:txBody>
      </p:sp>
      <p:sp>
        <p:nvSpPr>
          <p:cNvPr id="3" name="Content Placeholder 2"/>
          <p:cNvSpPr>
            <a:spLocks noGrp="1"/>
          </p:cNvSpPr>
          <p:nvPr>
            <p:ph idx="1"/>
          </p:nvPr>
        </p:nvSpPr>
        <p:spPr>
          <a:xfrm>
            <a:off x="0" y="4023192"/>
            <a:ext cx="9144000" cy="2834808"/>
          </a:xfrm>
        </p:spPr>
        <p:txBody>
          <a:bodyPr>
            <a:normAutofit/>
          </a:bodyPr>
          <a:lstStyle/>
          <a:p>
            <a:r>
              <a:rPr lang="en-US" dirty="0" smtClean="0">
                <a:solidFill>
                  <a:srgbClr val="FFFF00"/>
                </a:solidFill>
              </a:rPr>
              <a:t>Using fat emulsions with alternative formulations</a:t>
            </a:r>
          </a:p>
          <a:p>
            <a:pPr lvl="1"/>
            <a:r>
              <a:rPr lang="en-US" dirty="0">
                <a:solidFill>
                  <a:srgbClr val="FFFF00"/>
                </a:solidFill>
              </a:rPr>
              <a:t>Alter the </a:t>
            </a:r>
            <a:r>
              <a:rPr lang="el-GR" dirty="0">
                <a:solidFill>
                  <a:srgbClr val="FFFF00"/>
                </a:solidFill>
              </a:rPr>
              <a:t>ω</a:t>
            </a:r>
            <a:r>
              <a:rPr lang="en-US" dirty="0">
                <a:solidFill>
                  <a:srgbClr val="FFFF00"/>
                </a:solidFill>
              </a:rPr>
              <a:t>-3 to </a:t>
            </a:r>
            <a:r>
              <a:rPr lang="el-GR" dirty="0">
                <a:solidFill>
                  <a:srgbClr val="FFFF00"/>
                </a:solidFill>
              </a:rPr>
              <a:t>ω</a:t>
            </a:r>
            <a:r>
              <a:rPr lang="en-US" dirty="0">
                <a:solidFill>
                  <a:srgbClr val="FFFF00"/>
                </a:solidFill>
              </a:rPr>
              <a:t>-6 ratio of the component PUFAs</a:t>
            </a:r>
          </a:p>
          <a:p>
            <a:pPr lvl="1"/>
            <a:r>
              <a:rPr lang="en-US" dirty="0">
                <a:solidFill>
                  <a:srgbClr val="FFFF00"/>
                </a:solidFill>
              </a:rPr>
              <a:t>Alter the chain length of the component fatty </a:t>
            </a:r>
            <a:r>
              <a:rPr lang="en-US" dirty="0" smtClean="0">
                <a:solidFill>
                  <a:srgbClr val="FFFF00"/>
                </a:solidFill>
              </a:rPr>
              <a:t>acids</a:t>
            </a:r>
          </a:p>
          <a:p>
            <a:pPr lvl="1"/>
            <a:r>
              <a:rPr lang="el-GR" dirty="0">
                <a:solidFill>
                  <a:srgbClr val="FFFF00"/>
                </a:solidFill>
              </a:rPr>
              <a:t>ω</a:t>
            </a:r>
            <a:r>
              <a:rPr lang="en-US" dirty="0">
                <a:solidFill>
                  <a:srgbClr val="FFFF00"/>
                </a:solidFill>
              </a:rPr>
              <a:t>-3 benefits </a:t>
            </a:r>
            <a:r>
              <a:rPr lang="en-US" dirty="0">
                <a:solidFill>
                  <a:srgbClr val="FFFF00"/>
                </a:solidFill>
              </a:rPr>
              <a:t>not seen with </a:t>
            </a:r>
            <a:r>
              <a:rPr lang="el-GR" dirty="0">
                <a:solidFill>
                  <a:srgbClr val="FFFF00"/>
                </a:solidFill>
              </a:rPr>
              <a:t>ω</a:t>
            </a:r>
            <a:r>
              <a:rPr lang="en-US" dirty="0">
                <a:solidFill>
                  <a:srgbClr val="FFFF00"/>
                </a:solidFill>
              </a:rPr>
              <a:t>-6 </a:t>
            </a:r>
            <a:endParaRPr lang="en-US" dirty="0" smtClean="0">
              <a:solidFill>
                <a:srgbClr val="FFFF00"/>
              </a:solidFill>
            </a:endParaRPr>
          </a:p>
          <a:p>
            <a:pPr lvl="2"/>
            <a:r>
              <a:rPr lang="en-US" dirty="0">
                <a:solidFill>
                  <a:srgbClr val="FFFF00"/>
                </a:solidFill>
              </a:rPr>
              <a:t>L</a:t>
            </a:r>
            <a:r>
              <a:rPr lang="en-US" dirty="0" smtClean="0">
                <a:solidFill>
                  <a:srgbClr val="FFFF00"/>
                </a:solidFill>
              </a:rPr>
              <a:t>ower </a:t>
            </a:r>
            <a:r>
              <a:rPr lang="en-US" dirty="0">
                <a:solidFill>
                  <a:srgbClr val="FFFF00"/>
                </a:solidFill>
              </a:rPr>
              <a:t>serum </a:t>
            </a:r>
            <a:r>
              <a:rPr lang="en-US" dirty="0" smtClean="0">
                <a:solidFill>
                  <a:srgbClr val="FFFF00"/>
                </a:solidFill>
              </a:rPr>
              <a:t>cytokines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215311"/>
            <a:ext cx="8282880" cy="280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617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400"/>
            <a:ext cx="6553200" cy="676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99667" y="440266"/>
            <a:ext cx="381000" cy="63362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86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Future Directions for Basic and Applied Research on </a:t>
            </a:r>
            <a:r>
              <a:rPr lang="en-US" dirty="0" err="1" smtClean="0"/>
              <a:t>Intralipid</a:t>
            </a:r>
            <a:endParaRPr lang="en-US" dirty="0"/>
          </a:p>
        </p:txBody>
      </p:sp>
      <p:sp>
        <p:nvSpPr>
          <p:cNvPr id="3" name="Content Placeholder 2"/>
          <p:cNvSpPr>
            <a:spLocks noGrp="1"/>
          </p:cNvSpPr>
          <p:nvPr>
            <p:ph idx="1"/>
          </p:nvPr>
        </p:nvSpPr>
        <p:spPr>
          <a:xfrm>
            <a:off x="-16933" y="1447800"/>
            <a:ext cx="9144000" cy="5410200"/>
          </a:xfrm>
        </p:spPr>
        <p:txBody>
          <a:bodyPr>
            <a:normAutofit fontScale="62500" lnSpcReduction="20000"/>
          </a:bodyPr>
          <a:lstStyle/>
          <a:p>
            <a:r>
              <a:rPr lang="en-US" dirty="0" smtClean="0">
                <a:solidFill>
                  <a:srgbClr val="FFFF00"/>
                </a:solidFill>
              </a:rPr>
              <a:t>Controlled trials of the effects of </a:t>
            </a:r>
            <a:r>
              <a:rPr lang="en-US" dirty="0" err="1" smtClean="0">
                <a:solidFill>
                  <a:srgbClr val="FFFF00"/>
                </a:solidFill>
              </a:rPr>
              <a:t>Intralipid</a:t>
            </a:r>
            <a:r>
              <a:rPr lang="en-US" dirty="0" smtClean="0">
                <a:solidFill>
                  <a:srgbClr val="FFFF00"/>
                </a:solidFill>
              </a:rPr>
              <a:t> infusion on miscarriage rates in women with RPL</a:t>
            </a:r>
            <a:endParaRPr lang="en-US" dirty="0">
              <a:solidFill>
                <a:srgbClr val="FFFF00"/>
              </a:solidFill>
            </a:endParaRPr>
          </a:p>
          <a:p>
            <a:r>
              <a:rPr lang="en-US" dirty="0" smtClean="0">
                <a:solidFill>
                  <a:srgbClr val="FFFF00"/>
                </a:solidFill>
              </a:rPr>
              <a:t>Comparative studies on immunological properties of alternative fat emulsion formulations </a:t>
            </a:r>
          </a:p>
          <a:p>
            <a:r>
              <a:rPr lang="en-US" dirty="0" smtClean="0">
                <a:solidFill>
                  <a:srgbClr val="FFFF00"/>
                </a:solidFill>
              </a:rPr>
              <a:t>Determine EFFECTIVE concentrations of Intralipid necessary to treat multiple immunological etiologies in RPL patients</a:t>
            </a:r>
          </a:p>
          <a:p>
            <a:r>
              <a:rPr lang="en-US" dirty="0" smtClean="0">
                <a:solidFill>
                  <a:srgbClr val="FFFF00"/>
                </a:solidFill>
              </a:rPr>
              <a:t>Clarify relationship between </a:t>
            </a:r>
            <a:r>
              <a:rPr lang="en-US" dirty="0" err="1" smtClean="0">
                <a:solidFill>
                  <a:srgbClr val="FFFF00"/>
                </a:solidFill>
              </a:rPr>
              <a:t>uNK</a:t>
            </a:r>
            <a:r>
              <a:rPr lang="en-US" dirty="0" smtClean="0">
                <a:solidFill>
                  <a:srgbClr val="FFFF00"/>
                </a:solidFill>
              </a:rPr>
              <a:t> and </a:t>
            </a:r>
            <a:r>
              <a:rPr lang="en-US" dirty="0" err="1" smtClean="0">
                <a:solidFill>
                  <a:srgbClr val="FFFF00"/>
                </a:solidFill>
              </a:rPr>
              <a:t>pNK</a:t>
            </a:r>
            <a:r>
              <a:rPr lang="en-US" dirty="0" smtClean="0">
                <a:solidFill>
                  <a:srgbClr val="FFFF00"/>
                </a:solidFill>
              </a:rPr>
              <a:t> activity and the effect of IL on </a:t>
            </a:r>
            <a:r>
              <a:rPr lang="en-US" dirty="0" err="1" smtClean="0">
                <a:solidFill>
                  <a:srgbClr val="FFFF00"/>
                </a:solidFill>
              </a:rPr>
              <a:t>uNK</a:t>
            </a:r>
            <a:r>
              <a:rPr lang="en-US" dirty="0" smtClean="0">
                <a:solidFill>
                  <a:srgbClr val="FFFF00"/>
                </a:solidFill>
              </a:rPr>
              <a:t> cell activity</a:t>
            </a:r>
          </a:p>
          <a:p>
            <a:r>
              <a:rPr lang="en-US" dirty="0" smtClean="0">
                <a:solidFill>
                  <a:srgbClr val="FFFF00"/>
                </a:solidFill>
              </a:rPr>
              <a:t>Identify additional immunological biomarkers (other than </a:t>
            </a:r>
            <a:r>
              <a:rPr lang="en-US" dirty="0" err="1" smtClean="0">
                <a:solidFill>
                  <a:srgbClr val="FFFF00"/>
                </a:solidFill>
              </a:rPr>
              <a:t>NKa</a:t>
            </a:r>
            <a:r>
              <a:rPr lang="en-US" dirty="0" smtClean="0">
                <a:solidFill>
                  <a:srgbClr val="FFFF00"/>
                </a:solidFill>
              </a:rPr>
              <a:t>) to determine need for alternative or additional therapies</a:t>
            </a:r>
          </a:p>
          <a:p>
            <a:r>
              <a:rPr lang="en-US" dirty="0" smtClean="0">
                <a:solidFill>
                  <a:srgbClr val="FFFF00"/>
                </a:solidFill>
              </a:rPr>
              <a:t>Study the therapeutic role of Intralipid on angiogenesis in pregnancy</a:t>
            </a:r>
          </a:p>
          <a:p>
            <a:r>
              <a:rPr lang="en-US" dirty="0" smtClean="0">
                <a:solidFill>
                  <a:srgbClr val="FFFF00"/>
                </a:solidFill>
              </a:rPr>
              <a:t>Study the effect of Intralipid in different autoimmune syndromes and genetic states (</a:t>
            </a:r>
            <a:r>
              <a:rPr lang="en-US" dirty="0" err="1" smtClean="0">
                <a:solidFill>
                  <a:srgbClr val="FFFF00"/>
                </a:solidFill>
              </a:rPr>
              <a:t>Grimble</a:t>
            </a:r>
            <a:r>
              <a:rPr lang="en-US" dirty="0" smtClean="0">
                <a:solidFill>
                  <a:srgbClr val="FFFF00"/>
                </a:solidFill>
              </a:rPr>
              <a:t> 2002, showed polymorphisms effect FA action)</a:t>
            </a:r>
          </a:p>
          <a:p>
            <a:r>
              <a:rPr lang="en-US" dirty="0" smtClean="0">
                <a:solidFill>
                  <a:srgbClr val="FFFF00"/>
                </a:solidFill>
              </a:rPr>
              <a:t>Does or heparin or LMWH interfere with the immunosuppressive function of </a:t>
            </a:r>
            <a:r>
              <a:rPr lang="en-US" dirty="0" err="1" smtClean="0">
                <a:solidFill>
                  <a:srgbClr val="FFFF00"/>
                </a:solidFill>
              </a:rPr>
              <a:t>Intralipid</a:t>
            </a:r>
            <a:r>
              <a:rPr lang="en-US" dirty="0" smtClean="0">
                <a:solidFill>
                  <a:srgbClr val="FFFF00"/>
                </a:solidFill>
              </a:rPr>
              <a:t>?</a:t>
            </a:r>
          </a:p>
          <a:p>
            <a:r>
              <a:rPr lang="en-US" dirty="0" smtClean="0">
                <a:solidFill>
                  <a:srgbClr val="FFFF00"/>
                </a:solidFill>
              </a:rPr>
              <a:t>Is there a place for oral administration (IV </a:t>
            </a:r>
            <a:r>
              <a:rPr lang="en-US" dirty="0" err="1" smtClean="0">
                <a:solidFill>
                  <a:srgbClr val="FFFF00"/>
                </a:solidFill>
              </a:rPr>
              <a:t>Intralipid</a:t>
            </a:r>
            <a:r>
              <a:rPr lang="en-US" dirty="0" smtClean="0">
                <a:solidFill>
                  <a:srgbClr val="FFFF00"/>
                </a:solidFill>
              </a:rPr>
              <a:t> developed for those that could not tolerate oral route)?  There is abundant literature on this.</a:t>
            </a:r>
          </a:p>
          <a:p>
            <a:r>
              <a:rPr lang="en-US" dirty="0" smtClean="0">
                <a:solidFill>
                  <a:srgbClr val="FFFF00"/>
                </a:solidFill>
              </a:rPr>
              <a:t>Study the effect of estrogen on lipid metabolism (many of the studies did not look at gender) </a:t>
            </a:r>
          </a:p>
        </p:txBody>
      </p:sp>
    </p:spTree>
    <p:extLst>
      <p:ext uri="{BB962C8B-B14F-4D97-AF65-F5344CB8AC3E}">
        <p14:creationId xmlns:p14="http://schemas.microsoft.com/office/powerpoint/2010/main" val="332141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143001"/>
          </a:xfrm>
        </p:spPr>
        <p:txBody>
          <a:bodyPr>
            <a:normAutofit/>
          </a:bodyPr>
          <a:lstStyle/>
          <a:p>
            <a:r>
              <a:rPr lang="en-US" dirty="0" smtClean="0"/>
              <a:t>Fatty Acid Nomenclature</a:t>
            </a:r>
            <a:endParaRPr lang="en-US" dirty="0"/>
          </a:p>
        </p:txBody>
      </p:sp>
      <p:sp>
        <p:nvSpPr>
          <p:cNvPr id="3" name="Content Placeholder 2"/>
          <p:cNvSpPr>
            <a:spLocks noGrp="1"/>
          </p:cNvSpPr>
          <p:nvPr>
            <p:ph sz="half" idx="1"/>
          </p:nvPr>
        </p:nvSpPr>
        <p:spPr>
          <a:xfrm>
            <a:off x="0" y="1066800"/>
            <a:ext cx="9144000" cy="5791200"/>
          </a:xfrm>
        </p:spPr>
        <p:txBody>
          <a:bodyPr>
            <a:normAutofit fontScale="92500" lnSpcReduction="20000"/>
          </a:bodyPr>
          <a:lstStyle/>
          <a:p>
            <a:r>
              <a:rPr lang="en-US" dirty="0" smtClean="0">
                <a:solidFill>
                  <a:srgbClr val="FFFF00"/>
                </a:solidFill>
              </a:rPr>
              <a:t>Defined by length - 2-30 carbons in length</a:t>
            </a:r>
          </a:p>
          <a:p>
            <a:pPr lvl="1"/>
            <a:r>
              <a:rPr lang="en-US" dirty="0" smtClean="0">
                <a:solidFill>
                  <a:srgbClr val="FFFF00"/>
                </a:solidFill>
              </a:rPr>
              <a:t>Short chain (SCFAs) = up to 4 carbons</a:t>
            </a:r>
          </a:p>
          <a:p>
            <a:pPr lvl="1"/>
            <a:r>
              <a:rPr lang="en-US" dirty="0" smtClean="0">
                <a:solidFill>
                  <a:srgbClr val="FFFF00"/>
                </a:solidFill>
              </a:rPr>
              <a:t>Medium chain (MCFAs) = 6-12 carbons</a:t>
            </a:r>
          </a:p>
          <a:p>
            <a:pPr lvl="1"/>
            <a:r>
              <a:rPr lang="en-US" dirty="0" smtClean="0">
                <a:solidFill>
                  <a:srgbClr val="FFFF00"/>
                </a:solidFill>
              </a:rPr>
              <a:t>Long chain (LCFAs) = ≥ 14 carbons</a:t>
            </a:r>
          </a:p>
          <a:p>
            <a:r>
              <a:rPr lang="en-US" dirty="0" smtClean="0">
                <a:solidFill>
                  <a:srgbClr val="FFFF00"/>
                </a:solidFill>
              </a:rPr>
              <a:t>Defined by saturation (presence of double bonds) - saturated, monounsaturated (MUFAs) and polyunsaturated (PUFAs)</a:t>
            </a:r>
          </a:p>
          <a:p>
            <a:pPr lvl="1"/>
            <a:r>
              <a:rPr lang="en-US" dirty="0" smtClean="0">
                <a:solidFill>
                  <a:srgbClr val="FFFF00"/>
                </a:solidFill>
              </a:rPr>
              <a:t>Monounsaturated = 1 double bond</a:t>
            </a:r>
          </a:p>
          <a:p>
            <a:pPr lvl="1"/>
            <a:r>
              <a:rPr lang="en-US" dirty="0" smtClean="0">
                <a:solidFill>
                  <a:srgbClr val="FFFF00"/>
                </a:solidFill>
              </a:rPr>
              <a:t>Polyunsaturated = 2 or more double bonds</a:t>
            </a:r>
          </a:p>
          <a:p>
            <a:r>
              <a:rPr lang="en-US" dirty="0">
                <a:solidFill>
                  <a:srgbClr val="FFFF00"/>
                </a:solidFill>
              </a:rPr>
              <a:t>D</a:t>
            </a:r>
            <a:r>
              <a:rPr lang="en-US" dirty="0" smtClean="0">
                <a:solidFill>
                  <a:srgbClr val="FFFF00"/>
                </a:solidFill>
              </a:rPr>
              <a:t>efined by position of double bond (for unsaturated FAs) - omega-3 (</a:t>
            </a:r>
            <a:r>
              <a:rPr lang="el-GR" dirty="0">
                <a:solidFill>
                  <a:srgbClr val="FFFF00"/>
                </a:solidFill>
              </a:rPr>
              <a:t>ω</a:t>
            </a:r>
            <a:r>
              <a:rPr lang="en-US" dirty="0" smtClean="0">
                <a:solidFill>
                  <a:srgbClr val="FFFF00"/>
                </a:solidFill>
              </a:rPr>
              <a:t>-3), </a:t>
            </a:r>
            <a:r>
              <a:rPr lang="en-US" dirty="0">
                <a:solidFill>
                  <a:srgbClr val="FFFF00"/>
                </a:solidFill>
              </a:rPr>
              <a:t>omega-6 (</a:t>
            </a:r>
            <a:r>
              <a:rPr lang="el-GR" dirty="0">
                <a:solidFill>
                  <a:srgbClr val="FFFF00"/>
                </a:solidFill>
              </a:rPr>
              <a:t>ω</a:t>
            </a:r>
            <a:r>
              <a:rPr lang="en-US" dirty="0">
                <a:solidFill>
                  <a:srgbClr val="FFFF00"/>
                </a:solidFill>
              </a:rPr>
              <a:t>-6), </a:t>
            </a:r>
            <a:r>
              <a:rPr lang="en-US" dirty="0" smtClean="0">
                <a:solidFill>
                  <a:srgbClr val="FFFF00"/>
                </a:solidFill>
              </a:rPr>
              <a:t>omega-9 </a:t>
            </a:r>
            <a:r>
              <a:rPr lang="en-US" dirty="0">
                <a:solidFill>
                  <a:srgbClr val="FFFF00"/>
                </a:solidFill>
              </a:rPr>
              <a:t>(</a:t>
            </a:r>
            <a:r>
              <a:rPr lang="el-GR" dirty="0">
                <a:solidFill>
                  <a:srgbClr val="FFFF00"/>
                </a:solidFill>
              </a:rPr>
              <a:t>ω</a:t>
            </a:r>
            <a:r>
              <a:rPr lang="en-US" dirty="0" smtClean="0">
                <a:solidFill>
                  <a:srgbClr val="FFFF00"/>
                </a:solidFill>
              </a:rPr>
              <a:t>-9)</a:t>
            </a:r>
          </a:p>
          <a:p>
            <a:pPr lvl="1"/>
            <a:r>
              <a:rPr lang="en-US" dirty="0" smtClean="0">
                <a:solidFill>
                  <a:srgbClr val="FFFF00"/>
                </a:solidFill>
              </a:rPr>
              <a:t>Refers to the position of the first double bond</a:t>
            </a:r>
          </a:p>
          <a:p>
            <a:r>
              <a:rPr lang="en-US" dirty="0" smtClean="0">
                <a:solidFill>
                  <a:srgbClr val="FFFF00"/>
                </a:solidFill>
              </a:rPr>
              <a:t>Defined by availability through diet</a:t>
            </a:r>
          </a:p>
          <a:p>
            <a:pPr lvl="1"/>
            <a:r>
              <a:rPr lang="en-US" dirty="0" smtClean="0">
                <a:solidFill>
                  <a:srgbClr val="FFFF00"/>
                </a:solidFill>
              </a:rPr>
              <a:t>Essential</a:t>
            </a:r>
          </a:p>
          <a:p>
            <a:pPr lvl="2"/>
            <a:r>
              <a:rPr lang="en-US" dirty="0" smtClean="0">
                <a:solidFill>
                  <a:srgbClr val="FFFF00"/>
                </a:solidFill>
              </a:rPr>
              <a:t>Can only be obtained through diet</a:t>
            </a:r>
          </a:p>
          <a:p>
            <a:pPr lvl="1"/>
            <a:r>
              <a:rPr lang="en-US" dirty="0" smtClean="0">
                <a:solidFill>
                  <a:srgbClr val="FFFF00"/>
                </a:solidFill>
              </a:rPr>
              <a:t>Non-essential</a:t>
            </a:r>
          </a:p>
          <a:p>
            <a:pPr lvl="2"/>
            <a:r>
              <a:rPr lang="en-US" dirty="0" smtClean="0">
                <a:solidFill>
                  <a:srgbClr val="FFFF00"/>
                </a:solidFill>
              </a:rPr>
              <a:t>Can be produced from other FAs</a:t>
            </a:r>
          </a:p>
          <a:p>
            <a:endParaRPr lang="en-US" dirty="0">
              <a:solidFill>
                <a:srgbClr val="FFFF00"/>
              </a:solidFill>
            </a:endParaRPr>
          </a:p>
        </p:txBody>
      </p:sp>
    </p:spTree>
    <p:extLst>
      <p:ext uri="{BB962C8B-B14F-4D97-AF65-F5344CB8AC3E}">
        <p14:creationId xmlns:p14="http://schemas.microsoft.com/office/powerpoint/2010/main" val="38369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r>
              <a:rPr lang="en-US" dirty="0" smtClean="0"/>
              <a:t>Fatty Acid Composition of </a:t>
            </a:r>
            <a:r>
              <a:rPr lang="en-US" dirty="0" err="1" smtClean="0"/>
              <a:t>Intralipid</a:t>
            </a:r>
            <a:endParaRPr lang="en-US" dirty="0"/>
          </a:p>
        </p:txBody>
      </p:sp>
      <p:sp>
        <p:nvSpPr>
          <p:cNvPr id="3" name="Content Placeholder 2"/>
          <p:cNvSpPr>
            <a:spLocks noGrp="1"/>
          </p:cNvSpPr>
          <p:nvPr>
            <p:ph sz="half" idx="1"/>
          </p:nvPr>
        </p:nvSpPr>
        <p:spPr>
          <a:xfrm>
            <a:off x="0" y="1066800"/>
            <a:ext cx="9144000" cy="5791200"/>
          </a:xfrm>
        </p:spPr>
        <p:txBody>
          <a:bodyPr>
            <a:normAutofit fontScale="85000" lnSpcReduction="20000"/>
          </a:bodyPr>
          <a:lstStyle/>
          <a:p>
            <a:r>
              <a:rPr lang="en-US" dirty="0">
                <a:solidFill>
                  <a:srgbClr val="FFFF00"/>
                </a:solidFill>
              </a:rPr>
              <a:t>FAs in Intralipid® include linoleic (44-62%), </a:t>
            </a:r>
            <a:r>
              <a:rPr lang="el-GR" dirty="0">
                <a:solidFill>
                  <a:srgbClr val="FFFF00"/>
                </a:solidFill>
              </a:rPr>
              <a:t>α</a:t>
            </a:r>
            <a:r>
              <a:rPr lang="en-US" dirty="0">
                <a:solidFill>
                  <a:srgbClr val="FFFF00"/>
                </a:solidFill>
              </a:rPr>
              <a:t>-</a:t>
            </a:r>
            <a:r>
              <a:rPr lang="en-US" dirty="0" err="1">
                <a:solidFill>
                  <a:srgbClr val="FFFF00"/>
                </a:solidFill>
              </a:rPr>
              <a:t>linolenic</a:t>
            </a:r>
            <a:r>
              <a:rPr lang="en-US" dirty="0">
                <a:solidFill>
                  <a:srgbClr val="FFFF00"/>
                </a:solidFill>
              </a:rPr>
              <a:t> (4-11%), oleic (19-30%), </a:t>
            </a:r>
            <a:r>
              <a:rPr lang="en-US" dirty="0" err="1">
                <a:solidFill>
                  <a:srgbClr val="FFFF00"/>
                </a:solidFill>
              </a:rPr>
              <a:t>palmitic</a:t>
            </a:r>
            <a:r>
              <a:rPr lang="en-US" dirty="0">
                <a:solidFill>
                  <a:srgbClr val="FFFF00"/>
                </a:solidFill>
              </a:rPr>
              <a:t> (7-14%) and stearic (1.4-5.5%) acid</a:t>
            </a:r>
          </a:p>
          <a:p>
            <a:pPr lvl="1"/>
            <a:r>
              <a:rPr lang="en-US" dirty="0">
                <a:solidFill>
                  <a:srgbClr val="FFFF00"/>
                </a:solidFill>
              </a:rPr>
              <a:t>Linoleic acid is </a:t>
            </a:r>
            <a:r>
              <a:rPr lang="en-US" dirty="0" smtClean="0">
                <a:solidFill>
                  <a:srgbClr val="FFFF00"/>
                </a:solidFill>
              </a:rPr>
              <a:t>an </a:t>
            </a:r>
            <a:r>
              <a:rPr lang="el-GR" dirty="0">
                <a:solidFill>
                  <a:srgbClr val="FFFF00"/>
                </a:solidFill>
              </a:rPr>
              <a:t>ω</a:t>
            </a:r>
            <a:r>
              <a:rPr lang="en-US" dirty="0">
                <a:solidFill>
                  <a:srgbClr val="FFFF00"/>
                </a:solidFill>
              </a:rPr>
              <a:t>-6 </a:t>
            </a:r>
            <a:r>
              <a:rPr lang="en-US" dirty="0" smtClean="0">
                <a:solidFill>
                  <a:srgbClr val="FFFF00"/>
                </a:solidFill>
              </a:rPr>
              <a:t>FA that is: </a:t>
            </a:r>
          </a:p>
          <a:p>
            <a:pPr lvl="2"/>
            <a:r>
              <a:rPr lang="en-US" dirty="0" smtClean="0">
                <a:solidFill>
                  <a:srgbClr val="FFFF00"/>
                </a:solidFill>
              </a:rPr>
              <a:t>Essential</a:t>
            </a:r>
          </a:p>
          <a:p>
            <a:pPr lvl="2"/>
            <a:r>
              <a:rPr lang="en-US" dirty="0">
                <a:solidFill>
                  <a:srgbClr val="FFFF00"/>
                </a:solidFill>
              </a:rPr>
              <a:t>L</a:t>
            </a:r>
            <a:r>
              <a:rPr lang="en-US" dirty="0" smtClean="0">
                <a:solidFill>
                  <a:srgbClr val="FFFF00"/>
                </a:solidFill>
              </a:rPr>
              <a:t>ong chain </a:t>
            </a:r>
            <a:r>
              <a:rPr lang="en-US" dirty="0">
                <a:solidFill>
                  <a:srgbClr val="FFFF00"/>
                </a:solidFill>
              </a:rPr>
              <a:t>(18 carbon) </a:t>
            </a:r>
            <a:endParaRPr lang="en-US" dirty="0" smtClean="0">
              <a:solidFill>
                <a:srgbClr val="FFFF00"/>
              </a:solidFill>
            </a:endParaRPr>
          </a:p>
          <a:p>
            <a:pPr lvl="2"/>
            <a:r>
              <a:rPr lang="en-US" dirty="0" smtClean="0">
                <a:solidFill>
                  <a:srgbClr val="FFFF00"/>
                </a:solidFill>
              </a:rPr>
              <a:t>Polyunsaturated</a:t>
            </a:r>
            <a:endParaRPr lang="en-US" dirty="0">
              <a:solidFill>
                <a:srgbClr val="FFFF00"/>
              </a:solidFill>
            </a:endParaRPr>
          </a:p>
          <a:p>
            <a:pPr lvl="1"/>
            <a:r>
              <a:rPr lang="el-GR" dirty="0" smtClean="0">
                <a:solidFill>
                  <a:srgbClr val="FFFF00"/>
                </a:solidFill>
              </a:rPr>
              <a:t>α</a:t>
            </a:r>
            <a:r>
              <a:rPr lang="en-US" dirty="0">
                <a:solidFill>
                  <a:srgbClr val="FFFF00"/>
                </a:solidFill>
              </a:rPr>
              <a:t>-</a:t>
            </a:r>
            <a:r>
              <a:rPr lang="en-US" dirty="0" err="1">
                <a:solidFill>
                  <a:srgbClr val="FFFF00"/>
                </a:solidFill>
              </a:rPr>
              <a:t>linolenic</a:t>
            </a:r>
            <a:r>
              <a:rPr lang="en-US" dirty="0">
                <a:solidFill>
                  <a:srgbClr val="FFFF00"/>
                </a:solidFill>
              </a:rPr>
              <a:t> acid is an </a:t>
            </a:r>
            <a:r>
              <a:rPr lang="el-GR" dirty="0">
                <a:solidFill>
                  <a:srgbClr val="FFFF00"/>
                </a:solidFill>
              </a:rPr>
              <a:t>ω</a:t>
            </a:r>
            <a:r>
              <a:rPr lang="en-US" dirty="0">
                <a:solidFill>
                  <a:srgbClr val="FFFF00"/>
                </a:solidFill>
              </a:rPr>
              <a:t>-3 FA </a:t>
            </a:r>
            <a:r>
              <a:rPr lang="en-US" dirty="0" smtClean="0">
                <a:solidFill>
                  <a:srgbClr val="FFFF00"/>
                </a:solidFill>
              </a:rPr>
              <a:t>that is:</a:t>
            </a:r>
          </a:p>
          <a:p>
            <a:pPr lvl="2"/>
            <a:r>
              <a:rPr lang="en-US" dirty="0" smtClean="0">
                <a:solidFill>
                  <a:srgbClr val="FFFF00"/>
                </a:solidFill>
              </a:rPr>
              <a:t>Essential </a:t>
            </a:r>
          </a:p>
          <a:p>
            <a:pPr lvl="2"/>
            <a:r>
              <a:rPr lang="en-US" dirty="0">
                <a:solidFill>
                  <a:srgbClr val="FFFF00"/>
                </a:solidFill>
              </a:rPr>
              <a:t>L</a:t>
            </a:r>
            <a:r>
              <a:rPr lang="en-US" dirty="0" smtClean="0">
                <a:solidFill>
                  <a:srgbClr val="FFFF00"/>
                </a:solidFill>
              </a:rPr>
              <a:t>ong </a:t>
            </a:r>
            <a:r>
              <a:rPr lang="en-US" dirty="0">
                <a:solidFill>
                  <a:srgbClr val="FFFF00"/>
                </a:solidFill>
              </a:rPr>
              <a:t>chain (18 carbon</a:t>
            </a:r>
            <a:r>
              <a:rPr lang="en-US" dirty="0" smtClean="0">
                <a:solidFill>
                  <a:srgbClr val="FFFF00"/>
                </a:solidFill>
              </a:rPr>
              <a:t>)</a:t>
            </a:r>
            <a:endParaRPr lang="en-US" dirty="0">
              <a:solidFill>
                <a:srgbClr val="FFFF00"/>
              </a:solidFill>
            </a:endParaRPr>
          </a:p>
          <a:p>
            <a:pPr lvl="2"/>
            <a:r>
              <a:rPr lang="en-US" dirty="0" smtClean="0">
                <a:solidFill>
                  <a:srgbClr val="FFFF00"/>
                </a:solidFill>
              </a:rPr>
              <a:t>Polyunsaturated</a:t>
            </a:r>
            <a:endParaRPr lang="en-US" dirty="0">
              <a:solidFill>
                <a:srgbClr val="FFFF00"/>
              </a:solidFill>
            </a:endParaRPr>
          </a:p>
          <a:p>
            <a:pPr lvl="1"/>
            <a:r>
              <a:rPr lang="en-US" dirty="0">
                <a:solidFill>
                  <a:srgbClr val="FFFF00"/>
                </a:solidFill>
              </a:rPr>
              <a:t>Oleic acid is </a:t>
            </a:r>
            <a:r>
              <a:rPr lang="en-US" dirty="0" smtClean="0">
                <a:solidFill>
                  <a:srgbClr val="FFFF00"/>
                </a:solidFill>
              </a:rPr>
              <a:t>an </a:t>
            </a:r>
            <a:r>
              <a:rPr lang="el-GR" dirty="0">
                <a:solidFill>
                  <a:srgbClr val="FFFF00"/>
                </a:solidFill>
              </a:rPr>
              <a:t>ω</a:t>
            </a:r>
            <a:r>
              <a:rPr lang="en-US" dirty="0">
                <a:solidFill>
                  <a:srgbClr val="FFFF00"/>
                </a:solidFill>
              </a:rPr>
              <a:t>-9 </a:t>
            </a:r>
            <a:r>
              <a:rPr lang="en-US" dirty="0" smtClean="0">
                <a:solidFill>
                  <a:srgbClr val="FFFF00"/>
                </a:solidFill>
              </a:rPr>
              <a:t>FA that is:</a:t>
            </a:r>
          </a:p>
          <a:p>
            <a:pPr lvl="2"/>
            <a:r>
              <a:rPr lang="en-US" dirty="0" smtClean="0">
                <a:solidFill>
                  <a:srgbClr val="FFFF00"/>
                </a:solidFill>
              </a:rPr>
              <a:t>Nonessential </a:t>
            </a:r>
          </a:p>
          <a:p>
            <a:pPr lvl="2"/>
            <a:r>
              <a:rPr lang="en-US" dirty="0" smtClean="0">
                <a:solidFill>
                  <a:srgbClr val="FFFF00"/>
                </a:solidFill>
              </a:rPr>
              <a:t>Long </a:t>
            </a:r>
            <a:r>
              <a:rPr lang="en-US" dirty="0">
                <a:solidFill>
                  <a:srgbClr val="FFFF00"/>
                </a:solidFill>
              </a:rPr>
              <a:t>chain (18 carbon</a:t>
            </a:r>
            <a:r>
              <a:rPr lang="en-US" dirty="0" smtClean="0">
                <a:solidFill>
                  <a:srgbClr val="FFFF00"/>
                </a:solidFill>
              </a:rPr>
              <a:t>)</a:t>
            </a:r>
            <a:endParaRPr lang="en-US" dirty="0">
              <a:solidFill>
                <a:srgbClr val="FFFF00"/>
              </a:solidFill>
            </a:endParaRPr>
          </a:p>
          <a:p>
            <a:pPr lvl="1"/>
            <a:r>
              <a:rPr lang="en-US" dirty="0" err="1">
                <a:solidFill>
                  <a:srgbClr val="FFFF00"/>
                </a:solidFill>
              </a:rPr>
              <a:t>Palmitic</a:t>
            </a:r>
            <a:r>
              <a:rPr lang="en-US" dirty="0">
                <a:solidFill>
                  <a:srgbClr val="FFFF00"/>
                </a:solidFill>
              </a:rPr>
              <a:t> acid is </a:t>
            </a:r>
            <a:r>
              <a:rPr lang="en-US" dirty="0" smtClean="0">
                <a:solidFill>
                  <a:srgbClr val="FFFF00"/>
                </a:solidFill>
              </a:rPr>
              <a:t>a FA that is:</a:t>
            </a:r>
          </a:p>
          <a:p>
            <a:pPr lvl="2"/>
            <a:r>
              <a:rPr lang="en-US" dirty="0" smtClean="0">
                <a:solidFill>
                  <a:srgbClr val="FFFF00"/>
                </a:solidFill>
              </a:rPr>
              <a:t>Nonessential </a:t>
            </a:r>
          </a:p>
          <a:p>
            <a:pPr lvl="2"/>
            <a:r>
              <a:rPr lang="en-US" dirty="0" smtClean="0">
                <a:solidFill>
                  <a:srgbClr val="FFFF00"/>
                </a:solidFill>
              </a:rPr>
              <a:t>Long chain (16 carbon)</a:t>
            </a:r>
            <a:endParaRPr lang="en-US" dirty="0">
              <a:solidFill>
                <a:srgbClr val="FFFF00"/>
              </a:solidFill>
            </a:endParaRPr>
          </a:p>
          <a:p>
            <a:pPr lvl="1"/>
            <a:r>
              <a:rPr lang="en-US" dirty="0">
                <a:solidFill>
                  <a:srgbClr val="FFFF00"/>
                </a:solidFill>
              </a:rPr>
              <a:t>Stearic acid is a </a:t>
            </a:r>
            <a:r>
              <a:rPr lang="en-US" dirty="0" smtClean="0">
                <a:solidFill>
                  <a:srgbClr val="FFFF00"/>
                </a:solidFill>
              </a:rPr>
              <a:t>FA that is:</a:t>
            </a:r>
          </a:p>
          <a:p>
            <a:pPr lvl="2"/>
            <a:r>
              <a:rPr lang="en-US" dirty="0" smtClean="0">
                <a:solidFill>
                  <a:srgbClr val="FFFF00"/>
                </a:solidFill>
              </a:rPr>
              <a:t>Nonessential </a:t>
            </a:r>
          </a:p>
          <a:p>
            <a:pPr lvl="2"/>
            <a:r>
              <a:rPr lang="en-US" dirty="0" smtClean="0">
                <a:solidFill>
                  <a:srgbClr val="FFFF00"/>
                </a:solidFill>
              </a:rPr>
              <a:t>Long chain (18 carbon)</a:t>
            </a:r>
          </a:p>
          <a:p>
            <a:pPr lvl="2"/>
            <a:r>
              <a:rPr lang="en-US" dirty="0" smtClean="0">
                <a:solidFill>
                  <a:srgbClr val="FFFF00"/>
                </a:solidFill>
              </a:rPr>
              <a:t>Saturated </a:t>
            </a:r>
            <a:endParaRPr lang="en-US" dirty="0">
              <a:solidFill>
                <a:srgbClr val="FFFF00"/>
              </a:solidFill>
            </a:endParaRPr>
          </a:p>
          <a:p>
            <a:endParaRPr lang="en-US" dirty="0"/>
          </a:p>
        </p:txBody>
      </p:sp>
    </p:spTree>
    <p:extLst>
      <p:ext uri="{BB962C8B-B14F-4D97-AF65-F5344CB8AC3E}">
        <p14:creationId xmlns:p14="http://schemas.microsoft.com/office/powerpoint/2010/main" val="228339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History of </a:t>
            </a:r>
            <a:r>
              <a:rPr lang="en-US" dirty="0" err="1" smtClean="0"/>
              <a:t>Intralipid</a:t>
            </a:r>
            <a:endParaRPr lang="en-US" dirty="0"/>
          </a:p>
        </p:txBody>
      </p:sp>
      <p:sp>
        <p:nvSpPr>
          <p:cNvPr id="3" name="Content Placeholder 2"/>
          <p:cNvSpPr>
            <a:spLocks noGrp="1"/>
          </p:cNvSpPr>
          <p:nvPr>
            <p:ph idx="1"/>
          </p:nvPr>
        </p:nvSpPr>
        <p:spPr>
          <a:xfrm>
            <a:off x="0" y="1066800"/>
            <a:ext cx="9144000" cy="5791200"/>
          </a:xfrm>
        </p:spPr>
        <p:txBody>
          <a:bodyPr>
            <a:normAutofit/>
          </a:bodyPr>
          <a:lstStyle/>
          <a:p>
            <a:r>
              <a:rPr lang="en-US" dirty="0" smtClean="0">
                <a:solidFill>
                  <a:srgbClr val="FFFF00"/>
                </a:solidFill>
              </a:rPr>
              <a:t>Initial use of fat emulsions for parenteral nutrition in the 1930s</a:t>
            </a:r>
          </a:p>
          <a:p>
            <a:pPr lvl="1"/>
            <a:r>
              <a:rPr lang="en-US" dirty="0" smtClean="0">
                <a:solidFill>
                  <a:srgbClr val="FFFF00"/>
                </a:solidFill>
              </a:rPr>
              <a:t>Initial preparations were composed of olive oil and milk</a:t>
            </a:r>
          </a:p>
          <a:p>
            <a:pPr lvl="1"/>
            <a:r>
              <a:rPr lang="en-US" dirty="0" smtClean="0">
                <a:solidFill>
                  <a:srgbClr val="FFFF00"/>
                </a:solidFill>
              </a:rPr>
              <a:t>Linkage of malnutrition and post-operative mortality led to development of better fat emulsions with less risk</a:t>
            </a:r>
          </a:p>
          <a:p>
            <a:pPr lvl="2"/>
            <a:r>
              <a:rPr lang="en-US" dirty="0" err="1" smtClean="0">
                <a:solidFill>
                  <a:srgbClr val="FFFF00"/>
                </a:solidFill>
              </a:rPr>
              <a:t>Intralipid</a:t>
            </a:r>
            <a:r>
              <a:rPr lang="en-US" dirty="0" smtClean="0">
                <a:solidFill>
                  <a:srgbClr val="FFFF00"/>
                </a:solidFill>
              </a:rPr>
              <a:t> developed in 1961 </a:t>
            </a:r>
            <a:endParaRPr lang="en-US" dirty="0">
              <a:solidFill>
                <a:srgbClr val="FFFF00"/>
              </a:solidFill>
            </a:endParaRPr>
          </a:p>
          <a:p>
            <a:r>
              <a:rPr lang="en-US" dirty="0">
                <a:solidFill>
                  <a:srgbClr val="FFFF00"/>
                </a:solidFill>
              </a:rPr>
              <a:t>Drug delivery of fat soluble </a:t>
            </a:r>
            <a:r>
              <a:rPr lang="en-US" dirty="0" smtClean="0">
                <a:solidFill>
                  <a:srgbClr val="FFFF00"/>
                </a:solidFill>
              </a:rPr>
              <a:t>drugs</a:t>
            </a:r>
            <a:endParaRPr lang="en-US" dirty="0">
              <a:solidFill>
                <a:srgbClr val="92D050"/>
              </a:solidFill>
            </a:endParaRPr>
          </a:p>
          <a:p>
            <a:pPr lvl="1"/>
            <a:r>
              <a:rPr lang="en-US" dirty="0" err="1" smtClean="0">
                <a:solidFill>
                  <a:srgbClr val="FFFF00"/>
                </a:solidFill>
              </a:rPr>
              <a:t>Propofol</a:t>
            </a:r>
            <a:endParaRPr lang="en-US" dirty="0" smtClean="0">
              <a:solidFill>
                <a:srgbClr val="FFFF00"/>
              </a:solidFill>
            </a:endParaRPr>
          </a:p>
          <a:p>
            <a:pPr lvl="1"/>
            <a:r>
              <a:rPr lang="en-US" dirty="0" err="1" smtClean="0">
                <a:solidFill>
                  <a:srgbClr val="FFFF00"/>
                </a:solidFill>
              </a:rPr>
              <a:t>Etomidate</a:t>
            </a:r>
            <a:endParaRPr lang="en-US" dirty="0" smtClean="0">
              <a:solidFill>
                <a:srgbClr val="FFFF00"/>
              </a:solidFill>
            </a:endParaRPr>
          </a:p>
          <a:p>
            <a:r>
              <a:rPr lang="en-US" dirty="0" smtClean="0">
                <a:solidFill>
                  <a:srgbClr val="FFFF00"/>
                </a:solidFill>
              </a:rPr>
              <a:t>Treatment </a:t>
            </a:r>
            <a:r>
              <a:rPr lang="en-US" dirty="0">
                <a:solidFill>
                  <a:srgbClr val="FFFF00"/>
                </a:solidFill>
              </a:rPr>
              <a:t>for overdose of fat soluble drugs</a:t>
            </a:r>
          </a:p>
          <a:p>
            <a:pPr lvl="1"/>
            <a:r>
              <a:rPr lang="en-US" dirty="0">
                <a:solidFill>
                  <a:srgbClr val="FFFF00"/>
                </a:solidFill>
              </a:rPr>
              <a:t>Verapamil toxicity</a:t>
            </a:r>
          </a:p>
          <a:p>
            <a:pPr lvl="2"/>
            <a:endParaRPr lang="en-US" dirty="0" smtClean="0">
              <a:solidFill>
                <a:srgbClr val="FFFF00"/>
              </a:solidFill>
            </a:endParaRPr>
          </a:p>
          <a:p>
            <a:pPr lvl="1"/>
            <a:endParaRPr lang="en-US" dirty="0">
              <a:solidFill>
                <a:srgbClr val="92D050"/>
              </a:solidFill>
            </a:endParaRPr>
          </a:p>
        </p:txBody>
      </p:sp>
    </p:spTree>
    <p:extLst>
      <p:ext uri="{BB962C8B-B14F-4D97-AF65-F5344CB8AC3E}">
        <p14:creationId xmlns:p14="http://schemas.microsoft.com/office/powerpoint/2010/main" val="1832776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Early Evidence for Immunosuppressive Effects of </a:t>
            </a:r>
            <a:r>
              <a:rPr lang="en-US" dirty="0" err="1" smtClean="0"/>
              <a:t>Intralipid</a:t>
            </a:r>
            <a:r>
              <a:rPr lang="en-US" dirty="0" smtClean="0"/>
              <a:t> Infusion</a:t>
            </a:r>
            <a:endParaRPr lang="en-US" dirty="0"/>
          </a:p>
        </p:txBody>
      </p:sp>
      <p:sp>
        <p:nvSpPr>
          <p:cNvPr id="3" name="Content Placeholder 2"/>
          <p:cNvSpPr>
            <a:spLocks noGrp="1"/>
          </p:cNvSpPr>
          <p:nvPr>
            <p:ph idx="1"/>
          </p:nvPr>
        </p:nvSpPr>
        <p:spPr>
          <a:xfrm>
            <a:off x="0" y="1295400"/>
            <a:ext cx="9144000" cy="5638800"/>
          </a:xfrm>
        </p:spPr>
        <p:txBody>
          <a:bodyPr>
            <a:normAutofit fontScale="77500" lnSpcReduction="20000"/>
          </a:bodyPr>
          <a:lstStyle/>
          <a:p>
            <a:r>
              <a:rPr lang="en-US" dirty="0" smtClean="0">
                <a:solidFill>
                  <a:srgbClr val="FFFF00"/>
                </a:solidFill>
              </a:rPr>
              <a:t>Clinical observations in the 1980s and early 1990s showed increased risk of bacteremia in neonatal patients using lipid-based parenteral nutrition (Jarvis, 1983; Freeman, 1990; </a:t>
            </a:r>
            <a:r>
              <a:rPr lang="en-US" dirty="0" err="1" smtClean="0">
                <a:solidFill>
                  <a:srgbClr val="FFFF00"/>
                </a:solidFill>
              </a:rPr>
              <a:t>Goldmann</a:t>
            </a:r>
            <a:r>
              <a:rPr lang="en-US" dirty="0" smtClean="0">
                <a:solidFill>
                  <a:srgbClr val="FFFF00"/>
                </a:solidFill>
              </a:rPr>
              <a:t>, 1990)</a:t>
            </a:r>
            <a:endParaRPr lang="en-US" dirty="0" smtClean="0">
              <a:solidFill>
                <a:srgbClr val="92D050"/>
              </a:solidFill>
            </a:endParaRPr>
          </a:p>
          <a:p>
            <a:r>
              <a:rPr lang="en-US" dirty="0" smtClean="0">
                <a:solidFill>
                  <a:srgbClr val="FFFF00"/>
                </a:solidFill>
              </a:rPr>
              <a:t>IV lipids increased infection rates in surgical patients</a:t>
            </a:r>
          </a:p>
          <a:p>
            <a:pPr lvl="1"/>
            <a:r>
              <a:rPr lang="en-US" dirty="0" smtClean="0">
                <a:solidFill>
                  <a:srgbClr val="FFFF00"/>
                </a:solidFill>
              </a:rPr>
              <a:t>Increased risk of infective complications noted in mildly malnourished surgical patients (</a:t>
            </a:r>
            <a:r>
              <a:rPr lang="en-US" dirty="0" err="1" smtClean="0">
                <a:solidFill>
                  <a:srgbClr val="FFFF00"/>
                </a:solidFill>
              </a:rPr>
              <a:t>Snydman</a:t>
            </a:r>
            <a:r>
              <a:rPr lang="en-US" dirty="0" smtClean="0">
                <a:solidFill>
                  <a:srgbClr val="FFFF00"/>
                </a:solidFill>
              </a:rPr>
              <a:t>, 1982)</a:t>
            </a:r>
          </a:p>
          <a:p>
            <a:r>
              <a:rPr lang="en-US" dirty="0" smtClean="0">
                <a:solidFill>
                  <a:srgbClr val="FFFF00"/>
                </a:solidFill>
              </a:rPr>
              <a:t>Lower rates of graft versus host disease after bone marrow transplantation in patients using soybean oil-based parenteral nutrition (</a:t>
            </a:r>
            <a:r>
              <a:rPr lang="en-US" dirty="0" err="1" smtClean="0">
                <a:solidFill>
                  <a:srgbClr val="FFFF00"/>
                </a:solidFill>
              </a:rPr>
              <a:t>Muscaritoli</a:t>
            </a:r>
            <a:r>
              <a:rPr lang="en-US" dirty="0" smtClean="0">
                <a:solidFill>
                  <a:srgbClr val="FFFF00"/>
                </a:solidFill>
              </a:rPr>
              <a:t>, 1998)</a:t>
            </a:r>
          </a:p>
          <a:p>
            <a:r>
              <a:rPr lang="en-US" dirty="0" smtClean="0">
                <a:solidFill>
                  <a:srgbClr val="FFFF00"/>
                </a:solidFill>
              </a:rPr>
              <a:t>Trial </a:t>
            </a:r>
            <a:r>
              <a:rPr lang="en-US" dirty="0">
                <a:solidFill>
                  <a:srgbClr val="FFFF00"/>
                </a:solidFill>
              </a:rPr>
              <a:t>in 1991 to determine efficacy of </a:t>
            </a:r>
            <a:r>
              <a:rPr lang="en-US" dirty="0" err="1">
                <a:solidFill>
                  <a:srgbClr val="FFFF00"/>
                </a:solidFill>
              </a:rPr>
              <a:t>trophoblast</a:t>
            </a:r>
            <a:r>
              <a:rPr lang="en-US" dirty="0">
                <a:solidFill>
                  <a:srgbClr val="FFFF00"/>
                </a:solidFill>
              </a:rPr>
              <a:t> membrane vesicles for treating recurrent pregnancy loss found a greater success rate in women receiving the control which was </a:t>
            </a:r>
            <a:r>
              <a:rPr lang="en-US" dirty="0" err="1" smtClean="0">
                <a:solidFill>
                  <a:srgbClr val="FFFF00"/>
                </a:solidFill>
              </a:rPr>
              <a:t>Intralipid</a:t>
            </a:r>
            <a:r>
              <a:rPr lang="en-US" dirty="0">
                <a:solidFill>
                  <a:srgbClr val="FFFF00"/>
                </a:solidFill>
              </a:rPr>
              <a:t> </a:t>
            </a:r>
            <a:r>
              <a:rPr lang="en-US" dirty="0" smtClean="0">
                <a:solidFill>
                  <a:srgbClr val="FFFF00"/>
                </a:solidFill>
              </a:rPr>
              <a:t>(Johnson, 1991)</a:t>
            </a:r>
            <a:endParaRPr lang="en-US" dirty="0" smtClean="0">
              <a:solidFill>
                <a:srgbClr val="92D050"/>
              </a:solidFill>
            </a:endParaRPr>
          </a:p>
          <a:p>
            <a:r>
              <a:rPr lang="en-US" dirty="0">
                <a:solidFill>
                  <a:srgbClr val="FFFF00"/>
                </a:solidFill>
              </a:rPr>
              <a:t>Study in 1994 showed a significant </a:t>
            </a:r>
            <a:r>
              <a:rPr lang="en-US" dirty="0" smtClean="0">
                <a:solidFill>
                  <a:srgbClr val="FFFF00"/>
                </a:solidFill>
              </a:rPr>
              <a:t> Intralipid effect </a:t>
            </a:r>
            <a:r>
              <a:rPr lang="en-US" dirty="0">
                <a:solidFill>
                  <a:srgbClr val="FFFF00"/>
                </a:solidFill>
              </a:rPr>
              <a:t>in preventing abortion in the </a:t>
            </a:r>
            <a:r>
              <a:rPr lang="en-US" dirty="0" err="1">
                <a:solidFill>
                  <a:srgbClr val="FFFF00"/>
                </a:solidFill>
              </a:rPr>
              <a:t>abortogenic</a:t>
            </a:r>
            <a:r>
              <a:rPr lang="en-US" dirty="0">
                <a:solidFill>
                  <a:srgbClr val="FFFF00"/>
                </a:solidFill>
              </a:rPr>
              <a:t> DBA/2JxCBA/J mouse model (Clark, 1994</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62284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NK Cells in Reproductive Immunology</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dirty="0" smtClean="0">
                <a:solidFill>
                  <a:srgbClr val="FFFF00"/>
                </a:solidFill>
              </a:rPr>
              <a:t>Evidence that NK </a:t>
            </a:r>
            <a:r>
              <a:rPr lang="en-US" dirty="0">
                <a:solidFill>
                  <a:srgbClr val="FFFF00"/>
                </a:solidFill>
              </a:rPr>
              <a:t>cell cytotoxic activity mediates recurrent pregnancy </a:t>
            </a:r>
            <a:r>
              <a:rPr lang="en-US" dirty="0" smtClean="0">
                <a:solidFill>
                  <a:srgbClr val="FFFF00"/>
                </a:solidFill>
              </a:rPr>
              <a:t>loss</a:t>
            </a:r>
            <a:endParaRPr lang="en-US" dirty="0">
              <a:solidFill>
                <a:srgbClr val="FFFF00"/>
              </a:solidFill>
            </a:endParaRPr>
          </a:p>
          <a:p>
            <a:pPr lvl="1"/>
            <a:r>
              <a:rPr lang="en-US" dirty="0">
                <a:solidFill>
                  <a:srgbClr val="FFFF00"/>
                </a:solidFill>
              </a:rPr>
              <a:t>Several studies show </a:t>
            </a:r>
            <a:r>
              <a:rPr lang="en-US" dirty="0" smtClean="0">
                <a:solidFill>
                  <a:srgbClr val="FFFF00"/>
                </a:solidFill>
              </a:rPr>
              <a:t>that peripheral NK </a:t>
            </a:r>
            <a:r>
              <a:rPr lang="en-US" dirty="0">
                <a:solidFill>
                  <a:srgbClr val="FFFF00"/>
                </a:solidFill>
              </a:rPr>
              <a:t>cell cytotoxicity and NK cell numbers are increased in women with </a:t>
            </a:r>
            <a:r>
              <a:rPr lang="en-US" dirty="0" smtClean="0">
                <a:solidFill>
                  <a:srgbClr val="FFFF00"/>
                </a:solidFill>
              </a:rPr>
              <a:t>infertility, repeat implantation failure, recurrent </a:t>
            </a:r>
            <a:r>
              <a:rPr lang="en-US" dirty="0">
                <a:solidFill>
                  <a:srgbClr val="FFFF00"/>
                </a:solidFill>
              </a:rPr>
              <a:t>pregnancy </a:t>
            </a:r>
            <a:r>
              <a:rPr lang="en-US" dirty="0" smtClean="0">
                <a:solidFill>
                  <a:srgbClr val="FFFF00"/>
                </a:solidFill>
              </a:rPr>
              <a:t>loss, and preeclampsia (Agarwal, 2006; </a:t>
            </a:r>
            <a:r>
              <a:rPr lang="en-US" dirty="0" err="1" smtClean="0">
                <a:solidFill>
                  <a:srgbClr val="FFFF00"/>
                </a:solidFill>
              </a:rPr>
              <a:t>Coulam</a:t>
            </a:r>
            <a:r>
              <a:rPr lang="en-US" dirty="0" smtClean="0">
                <a:solidFill>
                  <a:srgbClr val="FFFF00"/>
                </a:solidFill>
              </a:rPr>
              <a:t>, 2003; Fukui, 2008; King, 2010; </a:t>
            </a:r>
            <a:r>
              <a:rPr lang="en-US" dirty="0" err="1" smtClean="0">
                <a:solidFill>
                  <a:srgbClr val="FFFF00"/>
                </a:solidFill>
              </a:rPr>
              <a:t>Ntrivalas</a:t>
            </a:r>
            <a:r>
              <a:rPr lang="en-US" dirty="0" smtClean="0">
                <a:solidFill>
                  <a:srgbClr val="FFFF00"/>
                </a:solidFill>
              </a:rPr>
              <a:t>, 2001; </a:t>
            </a:r>
            <a:r>
              <a:rPr lang="en-US" dirty="0" err="1" smtClean="0">
                <a:solidFill>
                  <a:srgbClr val="FFFF00"/>
                </a:solidFill>
              </a:rPr>
              <a:t>Shakhar</a:t>
            </a:r>
            <a:r>
              <a:rPr lang="en-US" dirty="0" smtClean="0">
                <a:solidFill>
                  <a:srgbClr val="FFFF00"/>
                </a:solidFill>
              </a:rPr>
              <a:t>, 2003; Fukui, 2012; Sacks, 2012; </a:t>
            </a:r>
            <a:r>
              <a:rPr lang="en-US" dirty="0" err="1" smtClean="0">
                <a:solidFill>
                  <a:srgbClr val="FFFF00"/>
                </a:solidFill>
              </a:rPr>
              <a:t>Thum</a:t>
            </a:r>
            <a:r>
              <a:rPr lang="en-US" dirty="0" smtClean="0">
                <a:solidFill>
                  <a:srgbClr val="FFFF00"/>
                </a:solidFill>
              </a:rPr>
              <a:t>, 2004)</a:t>
            </a:r>
            <a:endParaRPr lang="en-US" dirty="0">
              <a:solidFill>
                <a:srgbClr val="92D050"/>
              </a:solidFill>
            </a:endParaRPr>
          </a:p>
          <a:p>
            <a:pPr lvl="1"/>
            <a:r>
              <a:rPr lang="en-US" dirty="0">
                <a:solidFill>
                  <a:srgbClr val="FFFF00"/>
                </a:solidFill>
              </a:rPr>
              <a:t>Some studies show increased release of </a:t>
            </a:r>
            <a:r>
              <a:rPr lang="en-US" dirty="0" err="1">
                <a:solidFill>
                  <a:srgbClr val="FFFF00"/>
                </a:solidFill>
              </a:rPr>
              <a:t>granulysin</a:t>
            </a:r>
            <a:r>
              <a:rPr lang="en-US" dirty="0">
                <a:solidFill>
                  <a:srgbClr val="FFFF00"/>
                </a:solidFill>
              </a:rPr>
              <a:t> from uterine NK cells in samples from spontaneous abortion </a:t>
            </a:r>
          </a:p>
          <a:p>
            <a:endParaRPr lang="en-US" dirty="0">
              <a:solidFill>
                <a:srgbClr val="92D050"/>
              </a:solidFill>
            </a:endParaRPr>
          </a:p>
        </p:txBody>
      </p:sp>
    </p:spTree>
    <p:extLst>
      <p:ext uri="{BB962C8B-B14F-4D97-AF65-F5344CB8AC3E}">
        <p14:creationId xmlns:p14="http://schemas.microsoft.com/office/powerpoint/2010/main" val="175783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600" dirty="0" smtClean="0"/>
              <a:t>A Role for NK Cell Inhibition in the Immunosuppressive Mechanism of </a:t>
            </a:r>
            <a:r>
              <a:rPr lang="en-US" sz="3600" dirty="0" err="1" smtClean="0"/>
              <a:t>Intralipid</a:t>
            </a:r>
            <a:r>
              <a:rPr lang="en-US" sz="3600" dirty="0" smtClean="0"/>
              <a:t>?</a:t>
            </a:r>
            <a:endParaRPr lang="en-US" sz="3600"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solidFill>
                  <a:srgbClr val="FFFF00"/>
                </a:solidFill>
              </a:rPr>
              <a:t>Report in 2007 by Dr. </a:t>
            </a:r>
            <a:r>
              <a:rPr lang="en-US" dirty="0" err="1" smtClean="0">
                <a:solidFill>
                  <a:srgbClr val="FFFF00"/>
                </a:solidFill>
              </a:rPr>
              <a:t>Coulam’s</a:t>
            </a:r>
            <a:r>
              <a:rPr lang="en-US" dirty="0" smtClean="0">
                <a:solidFill>
                  <a:srgbClr val="FFFF00"/>
                </a:solidFill>
              </a:rPr>
              <a:t> group showed an ability of Intralipid to reduce NK cell cytotoxicity</a:t>
            </a:r>
          </a:p>
          <a:p>
            <a:pPr lvl="1"/>
            <a:r>
              <a:rPr lang="en-US" i="1" dirty="0" smtClean="0">
                <a:solidFill>
                  <a:srgbClr val="FFFF00"/>
                </a:solidFill>
              </a:rPr>
              <a:t>in </a:t>
            </a:r>
            <a:r>
              <a:rPr lang="en-US" i="1" dirty="0">
                <a:solidFill>
                  <a:srgbClr val="FFFF00"/>
                </a:solidFill>
              </a:rPr>
              <a:t>vitro </a:t>
            </a:r>
            <a:r>
              <a:rPr lang="en-US" dirty="0">
                <a:solidFill>
                  <a:srgbClr val="FFFF00"/>
                </a:solidFill>
              </a:rPr>
              <a:t>at 18 and 9 </a:t>
            </a:r>
            <a:r>
              <a:rPr lang="en-US" dirty="0" smtClean="0">
                <a:solidFill>
                  <a:srgbClr val="FFFF00"/>
                </a:solidFill>
              </a:rPr>
              <a:t>mg/ml (</a:t>
            </a:r>
            <a:r>
              <a:rPr lang="en-US" dirty="0" err="1" smtClean="0">
                <a:solidFill>
                  <a:srgbClr val="FFFF00"/>
                </a:solidFill>
              </a:rPr>
              <a:t>Roussev</a:t>
            </a:r>
            <a:r>
              <a:rPr lang="en-US" dirty="0" smtClean="0">
                <a:solidFill>
                  <a:srgbClr val="FFFF00"/>
                </a:solidFill>
              </a:rPr>
              <a:t>, 2007)</a:t>
            </a:r>
            <a:endParaRPr lang="en-US" dirty="0" smtClean="0">
              <a:solidFill>
                <a:srgbClr val="92D050"/>
              </a:solidFill>
            </a:endParaRPr>
          </a:p>
          <a:p>
            <a:pPr lvl="2"/>
            <a:r>
              <a:rPr lang="en-US" dirty="0" smtClean="0">
                <a:solidFill>
                  <a:srgbClr val="FFFF00"/>
                </a:solidFill>
              </a:rPr>
              <a:t>Showed equal suppressive effect as IVIG and </a:t>
            </a:r>
            <a:r>
              <a:rPr lang="en-US" dirty="0" err="1" smtClean="0">
                <a:solidFill>
                  <a:srgbClr val="FFFF00"/>
                </a:solidFill>
              </a:rPr>
              <a:t>sHLA</a:t>
            </a:r>
            <a:r>
              <a:rPr lang="en-US" dirty="0" smtClean="0">
                <a:solidFill>
                  <a:srgbClr val="FFFF00"/>
                </a:solidFill>
              </a:rPr>
              <a:t>-G</a:t>
            </a:r>
          </a:p>
          <a:p>
            <a:r>
              <a:rPr lang="en-US" dirty="0" smtClean="0">
                <a:solidFill>
                  <a:srgbClr val="FFFF00"/>
                </a:solidFill>
              </a:rPr>
              <a:t>Report in 2008 by Dr. </a:t>
            </a:r>
            <a:r>
              <a:rPr lang="en-US" dirty="0" err="1" smtClean="0">
                <a:solidFill>
                  <a:srgbClr val="FFFF00"/>
                </a:solidFill>
              </a:rPr>
              <a:t>Coulam’s</a:t>
            </a:r>
            <a:r>
              <a:rPr lang="en-US" dirty="0" smtClean="0">
                <a:solidFill>
                  <a:srgbClr val="FFFF00"/>
                </a:solidFill>
              </a:rPr>
              <a:t> group showed </a:t>
            </a:r>
            <a:r>
              <a:rPr lang="en-US" i="1" dirty="0" smtClean="0">
                <a:solidFill>
                  <a:srgbClr val="FFFF00"/>
                </a:solidFill>
              </a:rPr>
              <a:t>in vivo </a:t>
            </a:r>
            <a:r>
              <a:rPr lang="en-US" dirty="0" smtClean="0">
                <a:solidFill>
                  <a:srgbClr val="FFFF00"/>
                </a:solidFill>
              </a:rPr>
              <a:t>suppression</a:t>
            </a:r>
            <a:r>
              <a:rPr lang="en-US" i="1" dirty="0" smtClean="0">
                <a:solidFill>
                  <a:srgbClr val="FFFF00"/>
                </a:solidFill>
              </a:rPr>
              <a:t> </a:t>
            </a:r>
            <a:r>
              <a:rPr lang="en-US" dirty="0" smtClean="0">
                <a:solidFill>
                  <a:srgbClr val="FFFF00"/>
                </a:solidFill>
              </a:rPr>
              <a:t>of NK cell cytotoxicity (</a:t>
            </a:r>
            <a:r>
              <a:rPr lang="en-US" dirty="0" err="1" smtClean="0">
                <a:solidFill>
                  <a:srgbClr val="FFFF00"/>
                </a:solidFill>
              </a:rPr>
              <a:t>Roussev</a:t>
            </a:r>
            <a:r>
              <a:rPr lang="en-US" dirty="0" smtClean="0">
                <a:solidFill>
                  <a:srgbClr val="FFFF00"/>
                </a:solidFill>
              </a:rPr>
              <a:t>, 2008)</a:t>
            </a:r>
            <a:endParaRPr lang="en-US" dirty="0" smtClean="0">
              <a:solidFill>
                <a:srgbClr val="92D050"/>
              </a:solidFill>
            </a:endParaRPr>
          </a:p>
          <a:p>
            <a:pPr lvl="1"/>
            <a:r>
              <a:rPr lang="en-US" dirty="0" smtClean="0">
                <a:solidFill>
                  <a:srgbClr val="FFFF00"/>
                </a:solidFill>
              </a:rPr>
              <a:t>Infusion of 2-4 </a:t>
            </a:r>
            <a:r>
              <a:rPr lang="en-US" dirty="0" err="1" smtClean="0">
                <a:solidFill>
                  <a:srgbClr val="FFFF00"/>
                </a:solidFill>
              </a:rPr>
              <a:t>mls</a:t>
            </a:r>
            <a:r>
              <a:rPr lang="en-US" dirty="0" smtClean="0">
                <a:solidFill>
                  <a:srgbClr val="FFFF00"/>
                </a:solidFill>
              </a:rPr>
              <a:t> of 20% Intralipid (</a:t>
            </a:r>
            <a:r>
              <a:rPr lang="en-US" i="1" dirty="0" smtClean="0">
                <a:solidFill>
                  <a:srgbClr val="FFFF00"/>
                </a:solidFill>
              </a:rPr>
              <a:t>in vivo </a:t>
            </a:r>
            <a:r>
              <a:rPr lang="en-US" dirty="0" smtClean="0">
                <a:solidFill>
                  <a:srgbClr val="FFFF00"/>
                </a:solidFill>
              </a:rPr>
              <a:t>concentration was not directly measured)</a:t>
            </a:r>
          </a:p>
          <a:p>
            <a:r>
              <a:rPr lang="en-US" dirty="0" smtClean="0">
                <a:solidFill>
                  <a:srgbClr val="FFFF00"/>
                </a:solidFill>
              </a:rPr>
              <a:t>Report in 2012 by Dr. </a:t>
            </a:r>
            <a:r>
              <a:rPr lang="en-US" dirty="0" err="1" smtClean="0">
                <a:solidFill>
                  <a:srgbClr val="FFFF00"/>
                </a:solidFill>
              </a:rPr>
              <a:t>Coulam’s</a:t>
            </a:r>
            <a:r>
              <a:rPr lang="en-US" dirty="0" smtClean="0">
                <a:solidFill>
                  <a:srgbClr val="FFFF00"/>
                </a:solidFill>
              </a:rPr>
              <a:t> group showed, in women with elevated </a:t>
            </a:r>
            <a:r>
              <a:rPr lang="en-US" dirty="0" err="1" smtClean="0">
                <a:solidFill>
                  <a:srgbClr val="FFFF00"/>
                </a:solidFill>
              </a:rPr>
              <a:t>NKa</a:t>
            </a:r>
            <a:r>
              <a:rPr lang="en-US" dirty="0" smtClean="0">
                <a:solidFill>
                  <a:srgbClr val="FFFF00"/>
                </a:solidFill>
              </a:rPr>
              <a:t>, equal effect of Intralipid and IVIG on live birth </a:t>
            </a:r>
            <a:r>
              <a:rPr lang="en-US" dirty="0" smtClean="0">
                <a:solidFill>
                  <a:srgbClr val="FFFF00"/>
                </a:solidFill>
              </a:rPr>
              <a:t>rate </a:t>
            </a:r>
            <a:r>
              <a:rPr lang="en-US" dirty="0" smtClean="0">
                <a:solidFill>
                  <a:srgbClr val="FFFF00"/>
                </a:solidFill>
              </a:rPr>
              <a:t>(</a:t>
            </a:r>
            <a:r>
              <a:rPr lang="en-US" dirty="0" err="1" smtClean="0">
                <a:solidFill>
                  <a:srgbClr val="FFFF00"/>
                </a:solidFill>
              </a:rPr>
              <a:t>Coulam</a:t>
            </a:r>
            <a:r>
              <a:rPr lang="en-US" dirty="0" smtClean="0">
                <a:solidFill>
                  <a:srgbClr val="FFFF00"/>
                </a:solidFill>
              </a:rPr>
              <a:t>, 2012)</a:t>
            </a:r>
          </a:p>
          <a:p>
            <a:pPr lvl="1"/>
            <a:r>
              <a:rPr lang="en-US" dirty="0" smtClean="0">
                <a:solidFill>
                  <a:srgbClr val="FFFF00"/>
                </a:solidFill>
              </a:rPr>
              <a:t>Patients with “normal” </a:t>
            </a:r>
            <a:r>
              <a:rPr lang="en-US" dirty="0" err="1" smtClean="0">
                <a:solidFill>
                  <a:srgbClr val="FFFF00"/>
                </a:solidFill>
              </a:rPr>
              <a:t>NKa</a:t>
            </a:r>
            <a:r>
              <a:rPr lang="en-US" dirty="0" smtClean="0">
                <a:solidFill>
                  <a:srgbClr val="FFFF00"/>
                </a:solidFill>
              </a:rPr>
              <a:t> excluded</a:t>
            </a:r>
          </a:p>
          <a:p>
            <a:pPr lvl="1"/>
            <a:r>
              <a:rPr lang="en-US" dirty="0" smtClean="0">
                <a:solidFill>
                  <a:srgbClr val="FFFF00"/>
                </a:solidFill>
              </a:rPr>
              <a:t>Patients positive for APAs excluded</a:t>
            </a:r>
          </a:p>
        </p:txBody>
      </p:sp>
    </p:spTree>
    <p:extLst>
      <p:ext uri="{BB962C8B-B14F-4D97-AF65-F5344CB8AC3E}">
        <p14:creationId xmlns:p14="http://schemas.microsoft.com/office/powerpoint/2010/main" val="3432078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6547</TotalTime>
  <Words>3699</Words>
  <Application>Microsoft Office PowerPoint</Application>
  <PresentationFormat>On-screen Show (4:3)</PresentationFormat>
  <Paragraphs>397</Paragraphs>
  <Slides>38</Slides>
  <Notes>16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Intralipid® Therapy for Recurrent Pregnancy Loss – Controversies and Future Directions</vt:lpstr>
      <vt:lpstr>Intralipid® - What is it?</vt:lpstr>
      <vt:lpstr>Intralipid Metabolism</vt:lpstr>
      <vt:lpstr>Fatty Acid Nomenclature</vt:lpstr>
      <vt:lpstr>Fatty Acid Composition of Intralipid</vt:lpstr>
      <vt:lpstr>History of Intralipid</vt:lpstr>
      <vt:lpstr>Early Evidence for Immunosuppressive Effects of Intralipid Infusion</vt:lpstr>
      <vt:lpstr>NK Cells in Reproductive Immunology</vt:lpstr>
      <vt:lpstr>A Role for NK Cell Inhibition in the Immunosuppressive Mechanism of Intralipid?</vt:lpstr>
      <vt:lpstr>Assessment of Uterine NK Cells </vt:lpstr>
      <vt:lpstr>Immunomodulatory Effects of Intralipid</vt:lpstr>
      <vt:lpstr>Regulation of Cellular Function by FAs</vt:lpstr>
      <vt:lpstr>Immunomodulatory Effects of Intralipid</vt:lpstr>
      <vt:lpstr>PowerPoint Presentation</vt:lpstr>
      <vt:lpstr>Immunomodulatory Effects of Intralipid</vt:lpstr>
      <vt:lpstr>PGE2 Inhibits NK Cell Activity</vt:lpstr>
      <vt:lpstr>Inflammatory Effects of PGE2</vt:lpstr>
      <vt:lpstr>Immunomodulatory Effects of Intralipid</vt:lpstr>
      <vt:lpstr>Linoleic Acid Peroxide Metabolites May Play a Role in Immunosuppressive Effects of Intralipid</vt:lpstr>
      <vt:lpstr>Immunomodulatory Effects of Intralipid</vt:lpstr>
      <vt:lpstr>Beyond NK Cells - Other Immunological Targets of Intralipid</vt:lpstr>
      <vt:lpstr>A Role for Immunometabolic Regulation of  T Cells by Intralipid</vt:lpstr>
      <vt:lpstr>Metabolic Regulation of T Cell Activation</vt:lpstr>
      <vt:lpstr>Fatty Acid Effects on Effector and Regulatory T Cells</vt:lpstr>
      <vt:lpstr>Immunological Tolerance – Hold the Sugar, Pass the Fat?</vt:lpstr>
      <vt:lpstr>Immunomodulatory Effects of Intralipid</vt:lpstr>
      <vt:lpstr>Intralipid Effects on Vasculature</vt:lpstr>
      <vt:lpstr>Immunomodulatory Effects of Intralipid</vt:lpstr>
      <vt:lpstr>Concentration Dependent Immunosuppressive Effects of Intralipid</vt:lpstr>
      <vt:lpstr>Immunomodulatory Effects of Intralipid</vt:lpstr>
      <vt:lpstr>Drug Interactions and Potential Adverse Effects of Intralipid</vt:lpstr>
      <vt:lpstr>Immunomodulatory Effects of Intralipid</vt:lpstr>
      <vt:lpstr>Is In Vitro Testing of Intralipid Effects Valid?</vt:lpstr>
      <vt:lpstr>Our Data</vt:lpstr>
      <vt:lpstr>Is Intralipid an Inexpensive Alternative to Intravenous Immunoglobulin (IVIG)?</vt:lpstr>
      <vt:lpstr>Future of Fat Emulsion Therapy</vt:lpstr>
      <vt:lpstr>PowerPoint Presentation</vt:lpstr>
      <vt:lpstr>Future Directions for Basic and Applied Research on Intralipid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Intralipid Therapy for Recurrent Pregnancy Loss – Controversies and Future Directions</dc:title>
  <dc:creator>Darren</dc:creator>
  <cp:lastModifiedBy>Darren</cp:lastModifiedBy>
  <cp:revision>357</cp:revision>
  <dcterms:created xsi:type="dcterms:W3CDTF">2014-04-14T13:47:59Z</dcterms:created>
  <dcterms:modified xsi:type="dcterms:W3CDTF">2014-06-04T15:14:09Z</dcterms:modified>
</cp:coreProperties>
</file>