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5800725" cy="9094788"/>
  <p:defaultTextStyle>
    <a:defPPr>
      <a:defRPr lang="en-US"/>
    </a:defPPr>
    <a:lvl1pPr algn="l" rtl="0" fontAlgn="base">
      <a:spcBef>
        <a:spcPct val="0"/>
      </a:spcBef>
      <a:spcAft>
        <a:spcPct val="0"/>
      </a:spcAft>
      <a:defRPr sz="9300" kern="1200">
        <a:solidFill>
          <a:schemeClr val="tx1"/>
        </a:solidFill>
        <a:latin typeface="Arial" charset="0"/>
        <a:ea typeface="+mn-ea"/>
        <a:cs typeface="+mn-cs"/>
      </a:defRPr>
    </a:lvl1pPr>
    <a:lvl2pPr marL="457200" algn="l" rtl="0" fontAlgn="base">
      <a:spcBef>
        <a:spcPct val="0"/>
      </a:spcBef>
      <a:spcAft>
        <a:spcPct val="0"/>
      </a:spcAft>
      <a:defRPr sz="9300" kern="1200">
        <a:solidFill>
          <a:schemeClr val="tx1"/>
        </a:solidFill>
        <a:latin typeface="Arial" charset="0"/>
        <a:ea typeface="+mn-ea"/>
        <a:cs typeface="+mn-cs"/>
      </a:defRPr>
    </a:lvl2pPr>
    <a:lvl3pPr marL="914400" algn="l" rtl="0" fontAlgn="base">
      <a:spcBef>
        <a:spcPct val="0"/>
      </a:spcBef>
      <a:spcAft>
        <a:spcPct val="0"/>
      </a:spcAft>
      <a:defRPr sz="9300" kern="1200">
        <a:solidFill>
          <a:schemeClr val="tx1"/>
        </a:solidFill>
        <a:latin typeface="Arial" charset="0"/>
        <a:ea typeface="+mn-ea"/>
        <a:cs typeface="+mn-cs"/>
      </a:defRPr>
    </a:lvl3pPr>
    <a:lvl4pPr marL="1371600" algn="l" rtl="0" fontAlgn="base">
      <a:spcBef>
        <a:spcPct val="0"/>
      </a:spcBef>
      <a:spcAft>
        <a:spcPct val="0"/>
      </a:spcAft>
      <a:defRPr sz="9300" kern="1200">
        <a:solidFill>
          <a:schemeClr val="tx1"/>
        </a:solidFill>
        <a:latin typeface="Arial" charset="0"/>
        <a:ea typeface="+mn-ea"/>
        <a:cs typeface="+mn-cs"/>
      </a:defRPr>
    </a:lvl4pPr>
    <a:lvl5pPr marL="1828800" algn="l" rtl="0" fontAlgn="base">
      <a:spcBef>
        <a:spcPct val="0"/>
      </a:spcBef>
      <a:spcAft>
        <a:spcPct val="0"/>
      </a:spcAft>
      <a:defRPr sz="9300" kern="1200">
        <a:solidFill>
          <a:schemeClr val="tx1"/>
        </a:solidFill>
        <a:latin typeface="Arial" charset="0"/>
        <a:ea typeface="+mn-ea"/>
        <a:cs typeface="+mn-cs"/>
      </a:defRPr>
    </a:lvl5pPr>
    <a:lvl6pPr marL="2286000" algn="l" defTabSz="914400" rtl="0" eaLnBrk="1" latinLnBrk="0" hangingPunct="1">
      <a:defRPr sz="9300" kern="1200">
        <a:solidFill>
          <a:schemeClr val="tx1"/>
        </a:solidFill>
        <a:latin typeface="Arial" charset="0"/>
        <a:ea typeface="+mn-ea"/>
        <a:cs typeface="+mn-cs"/>
      </a:defRPr>
    </a:lvl6pPr>
    <a:lvl7pPr marL="2743200" algn="l" defTabSz="914400" rtl="0" eaLnBrk="1" latinLnBrk="0" hangingPunct="1">
      <a:defRPr sz="9300" kern="1200">
        <a:solidFill>
          <a:schemeClr val="tx1"/>
        </a:solidFill>
        <a:latin typeface="Arial" charset="0"/>
        <a:ea typeface="+mn-ea"/>
        <a:cs typeface="+mn-cs"/>
      </a:defRPr>
    </a:lvl7pPr>
    <a:lvl8pPr marL="3200400" algn="l" defTabSz="914400" rtl="0" eaLnBrk="1" latinLnBrk="0" hangingPunct="1">
      <a:defRPr sz="9300" kern="1200">
        <a:solidFill>
          <a:schemeClr val="tx1"/>
        </a:solidFill>
        <a:latin typeface="Arial" charset="0"/>
        <a:ea typeface="+mn-ea"/>
        <a:cs typeface="+mn-cs"/>
      </a:defRPr>
    </a:lvl8pPr>
    <a:lvl9pPr marL="3657600" algn="l" defTabSz="914400" rtl="0" eaLnBrk="1" latinLnBrk="0" hangingPunct="1">
      <a:defRPr sz="9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1E9229"/>
    <a:srgbClr val="DC8512"/>
    <a:srgbClr val="EFA23B"/>
    <a:srgbClr val="DCE8F4"/>
    <a:srgbClr val="FF9966"/>
    <a:srgbClr val="FFCCCC"/>
    <a:srgbClr val="CCECFF"/>
    <a:srgbClr val="001E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30" d="100"/>
          <a:sy n="30" d="100"/>
        </p:scale>
        <p:origin x="-1242" y="330"/>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E44D62-E9B9-4A1F-9D60-78A1B8BD2136}" type="slidenum">
              <a:rPr lang="en-US"/>
              <a:pPr>
                <a:defRPr/>
              </a:pPr>
              <a:t>‹#›</a:t>
            </a:fld>
            <a:endParaRPr lang="en-US" dirty="0"/>
          </a:p>
        </p:txBody>
      </p:sp>
    </p:spTree>
    <p:extLst>
      <p:ext uri="{BB962C8B-B14F-4D97-AF65-F5344CB8AC3E}">
        <p14:creationId xmlns:p14="http://schemas.microsoft.com/office/powerpoint/2010/main" val="165212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277C51-0625-40F0-8A02-D153CC2D7029}" type="slidenum">
              <a:rPr lang="en-US"/>
              <a:pPr>
                <a:defRPr/>
              </a:pPr>
              <a:t>‹#›</a:t>
            </a:fld>
            <a:endParaRPr lang="en-US" dirty="0"/>
          </a:p>
        </p:txBody>
      </p:sp>
    </p:spTree>
    <p:extLst>
      <p:ext uri="{BB962C8B-B14F-4D97-AF65-F5344CB8AC3E}">
        <p14:creationId xmlns:p14="http://schemas.microsoft.com/office/powerpoint/2010/main" val="424285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9A1A37-7051-412A-8F35-8483CD8F48E7}" type="slidenum">
              <a:rPr lang="en-US"/>
              <a:pPr>
                <a:defRPr/>
              </a:pPr>
              <a:t>‹#›</a:t>
            </a:fld>
            <a:endParaRPr lang="en-US" dirty="0"/>
          </a:p>
        </p:txBody>
      </p:sp>
    </p:spTree>
    <p:extLst>
      <p:ext uri="{BB962C8B-B14F-4D97-AF65-F5344CB8AC3E}">
        <p14:creationId xmlns:p14="http://schemas.microsoft.com/office/powerpoint/2010/main" val="3709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772C493-C7EB-4BEF-9EB3-C72AA1A173D7}" type="slidenum">
              <a:rPr lang="en-US"/>
              <a:pPr>
                <a:defRPr/>
              </a:pPr>
              <a:t>‹#›</a:t>
            </a:fld>
            <a:endParaRPr lang="en-US" dirty="0"/>
          </a:p>
        </p:txBody>
      </p:sp>
    </p:spTree>
    <p:extLst>
      <p:ext uri="{BB962C8B-B14F-4D97-AF65-F5344CB8AC3E}">
        <p14:creationId xmlns:p14="http://schemas.microsoft.com/office/powerpoint/2010/main" val="242892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39EF23-2AC5-4B50-8C9E-5F8D49668A77}" type="slidenum">
              <a:rPr lang="en-US"/>
              <a:pPr>
                <a:defRPr/>
              </a:pPr>
              <a:t>‹#›</a:t>
            </a:fld>
            <a:endParaRPr lang="en-US" dirty="0"/>
          </a:p>
        </p:txBody>
      </p:sp>
    </p:spTree>
    <p:extLst>
      <p:ext uri="{BB962C8B-B14F-4D97-AF65-F5344CB8AC3E}">
        <p14:creationId xmlns:p14="http://schemas.microsoft.com/office/powerpoint/2010/main" val="44862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BBD8762-0F6F-41F2-8E1E-C5EF6CE7FF3C}" type="slidenum">
              <a:rPr lang="en-US"/>
              <a:pPr>
                <a:defRPr/>
              </a:pPr>
              <a:t>‹#›</a:t>
            </a:fld>
            <a:endParaRPr lang="en-US" dirty="0"/>
          </a:p>
        </p:txBody>
      </p:sp>
    </p:spTree>
    <p:extLst>
      <p:ext uri="{BB962C8B-B14F-4D97-AF65-F5344CB8AC3E}">
        <p14:creationId xmlns:p14="http://schemas.microsoft.com/office/powerpoint/2010/main" val="330539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245EB89-E1F0-4213-BFCF-D6A06A13C4EF}" type="slidenum">
              <a:rPr lang="en-US"/>
              <a:pPr>
                <a:defRPr/>
              </a:pPr>
              <a:t>‹#›</a:t>
            </a:fld>
            <a:endParaRPr lang="en-US" dirty="0"/>
          </a:p>
        </p:txBody>
      </p:sp>
    </p:spTree>
    <p:extLst>
      <p:ext uri="{BB962C8B-B14F-4D97-AF65-F5344CB8AC3E}">
        <p14:creationId xmlns:p14="http://schemas.microsoft.com/office/powerpoint/2010/main" val="403735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9249905-9305-4041-8B60-8DE0824E8129}" type="slidenum">
              <a:rPr lang="en-US"/>
              <a:pPr>
                <a:defRPr/>
              </a:pPr>
              <a:t>‹#›</a:t>
            </a:fld>
            <a:endParaRPr lang="en-US" dirty="0"/>
          </a:p>
        </p:txBody>
      </p:sp>
    </p:spTree>
    <p:extLst>
      <p:ext uri="{BB962C8B-B14F-4D97-AF65-F5344CB8AC3E}">
        <p14:creationId xmlns:p14="http://schemas.microsoft.com/office/powerpoint/2010/main" val="83281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7C76933-D99D-4DC1-BD09-1072CC92B201}" type="slidenum">
              <a:rPr lang="en-US"/>
              <a:pPr>
                <a:defRPr/>
              </a:pPr>
              <a:t>‹#›</a:t>
            </a:fld>
            <a:endParaRPr lang="en-US" dirty="0"/>
          </a:p>
        </p:txBody>
      </p:sp>
    </p:spTree>
    <p:extLst>
      <p:ext uri="{BB962C8B-B14F-4D97-AF65-F5344CB8AC3E}">
        <p14:creationId xmlns:p14="http://schemas.microsoft.com/office/powerpoint/2010/main" val="754493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6A5529-8465-4E7D-9DB8-D374C51CD792}" type="slidenum">
              <a:rPr lang="en-US"/>
              <a:pPr>
                <a:defRPr/>
              </a:pPr>
              <a:t>‹#›</a:t>
            </a:fld>
            <a:endParaRPr lang="en-US" dirty="0"/>
          </a:p>
        </p:txBody>
      </p:sp>
    </p:spTree>
    <p:extLst>
      <p:ext uri="{BB962C8B-B14F-4D97-AF65-F5344CB8AC3E}">
        <p14:creationId xmlns:p14="http://schemas.microsoft.com/office/powerpoint/2010/main" val="38291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C022C6C-C3BF-4CE1-8842-0AC597017372}" type="slidenum">
              <a:rPr lang="en-US"/>
              <a:pPr>
                <a:defRPr/>
              </a:pPr>
              <a:t>‹#›</a:t>
            </a:fld>
            <a:endParaRPr lang="en-US" dirty="0"/>
          </a:p>
        </p:txBody>
      </p:sp>
    </p:spTree>
    <p:extLst>
      <p:ext uri="{BB962C8B-B14F-4D97-AF65-F5344CB8AC3E}">
        <p14:creationId xmlns:p14="http://schemas.microsoft.com/office/powerpoint/2010/main" val="260181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9000">
              <a:srgbClr val="E1EEFF">
                <a:lumMod val="95000"/>
              </a:srgbClr>
            </a:gs>
            <a:gs pos="72000">
              <a:schemeClr val="accent5">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defTabSz="4702175">
              <a:defRPr sz="7200" smtClean="0">
                <a:latin typeface="Arial"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ctr" defTabSz="4702175">
              <a:defRPr sz="7200" smtClean="0">
                <a:latin typeface="Arial"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r" defTabSz="4702175">
              <a:defRPr sz="7200" smtClean="0">
                <a:latin typeface="Arial" pitchFamily="34" charset="0"/>
              </a:defRPr>
            </a:lvl1pPr>
          </a:lstStyle>
          <a:p>
            <a:pPr>
              <a:defRPr/>
            </a:pPr>
            <a:fld id="{25043CB6-A91D-4176-912B-555F54C38C9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pitchFamily="34" charset="0"/>
        </a:defRPr>
      </a:lvl2pPr>
      <a:lvl3pPr algn="ctr" defTabSz="4702175" rtl="0" eaLnBrk="0" fontAlgn="base" hangingPunct="0">
        <a:spcBef>
          <a:spcPct val="0"/>
        </a:spcBef>
        <a:spcAft>
          <a:spcPct val="0"/>
        </a:spcAft>
        <a:defRPr sz="22600">
          <a:solidFill>
            <a:schemeClr val="tx2"/>
          </a:solidFill>
          <a:latin typeface="Arial" pitchFamily="34" charset="0"/>
        </a:defRPr>
      </a:lvl3pPr>
      <a:lvl4pPr algn="ctr" defTabSz="4702175" rtl="0" eaLnBrk="0" fontAlgn="base" hangingPunct="0">
        <a:spcBef>
          <a:spcPct val="0"/>
        </a:spcBef>
        <a:spcAft>
          <a:spcPct val="0"/>
        </a:spcAft>
        <a:defRPr sz="22600">
          <a:solidFill>
            <a:schemeClr val="tx2"/>
          </a:solidFill>
          <a:latin typeface="Arial" pitchFamily="34" charset="0"/>
        </a:defRPr>
      </a:lvl4pPr>
      <a:lvl5pPr algn="ctr" defTabSz="4702175" rtl="0" eaLnBrk="0" fontAlgn="base" hangingPunct="0">
        <a:spcBef>
          <a:spcPct val="0"/>
        </a:spcBef>
        <a:spcAft>
          <a:spcPct val="0"/>
        </a:spcAft>
        <a:defRPr sz="22600">
          <a:solidFill>
            <a:schemeClr val="tx2"/>
          </a:solidFill>
          <a:latin typeface="Arial" pitchFamily="34" charset="0"/>
        </a:defRPr>
      </a:lvl5pPr>
      <a:lvl6pPr marL="457200" algn="ctr" defTabSz="4702175" rtl="0" fontAlgn="base">
        <a:spcBef>
          <a:spcPct val="0"/>
        </a:spcBef>
        <a:spcAft>
          <a:spcPct val="0"/>
        </a:spcAft>
        <a:defRPr sz="22600">
          <a:solidFill>
            <a:schemeClr val="tx2"/>
          </a:solidFill>
          <a:latin typeface="Arial" pitchFamily="34" charset="0"/>
        </a:defRPr>
      </a:lvl6pPr>
      <a:lvl7pPr marL="914400" algn="ctr" defTabSz="4702175" rtl="0" fontAlgn="base">
        <a:spcBef>
          <a:spcPct val="0"/>
        </a:spcBef>
        <a:spcAft>
          <a:spcPct val="0"/>
        </a:spcAft>
        <a:defRPr sz="22600">
          <a:solidFill>
            <a:schemeClr val="tx2"/>
          </a:solidFill>
          <a:latin typeface="Arial" pitchFamily="34" charset="0"/>
        </a:defRPr>
      </a:lvl7pPr>
      <a:lvl8pPr marL="1371600" algn="ctr" defTabSz="4702175" rtl="0" fontAlgn="base">
        <a:spcBef>
          <a:spcPct val="0"/>
        </a:spcBef>
        <a:spcAft>
          <a:spcPct val="0"/>
        </a:spcAft>
        <a:defRPr sz="22600">
          <a:solidFill>
            <a:schemeClr val="tx2"/>
          </a:solidFill>
          <a:latin typeface="Arial" pitchFamily="34" charset="0"/>
        </a:defRPr>
      </a:lvl8pPr>
      <a:lvl9pPr marL="1828800" algn="ctr" defTabSz="4702175" rtl="0" fontAlgn="base">
        <a:spcBef>
          <a:spcPct val="0"/>
        </a:spcBef>
        <a:spcAft>
          <a:spcPct val="0"/>
        </a:spcAft>
        <a:defRPr sz="22600">
          <a:solidFill>
            <a:schemeClr val="tx2"/>
          </a:solidFill>
          <a:latin typeface="Arial" pitchFamily="34"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defRPr>
      </a:lvl2pPr>
      <a:lvl3pPr marL="5878513" indent="-1176338" algn="l" defTabSz="4702175" rtl="0" eaLnBrk="0" fontAlgn="base" hangingPunct="0">
        <a:spcBef>
          <a:spcPct val="20000"/>
        </a:spcBef>
        <a:spcAft>
          <a:spcPct val="0"/>
        </a:spcAft>
        <a:buChar char="•"/>
        <a:defRPr sz="12300">
          <a:solidFill>
            <a:schemeClr val="tx1"/>
          </a:solidFill>
          <a:latin typeface="+mn-lt"/>
        </a:defRPr>
      </a:lvl3pPr>
      <a:lvl4pPr marL="8229600" indent="-1176338" algn="l" defTabSz="4702175" rtl="0" eaLnBrk="0" fontAlgn="base" hangingPunct="0">
        <a:spcBef>
          <a:spcPct val="20000"/>
        </a:spcBef>
        <a:spcAft>
          <a:spcPct val="0"/>
        </a:spcAft>
        <a:buChar char="–"/>
        <a:defRPr sz="10300">
          <a:solidFill>
            <a:schemeClr val="tx1"/>
          </a:solidFill>
          <a:latin typeface="+mn-lt"/>
        </a:defRPr>
      </a:lvl4pPr>
      <a:lvl5pPr marL="10580688" indent="-1174750" algn="l" defTabSz="4702175" rtl="0" eaLnBrk="0" fontAlgn="base" hangingPunct="0">
        <a:spcBef>
          <a:spcPct val="20000"/>
        </a:spcBef>
        <a:spcAft>
          <a:spcPct val="0"/>
        </a:spcAft>
        <a:buChar char="»"/>
        <a:defRPr sz="10300">
          <a:solidFill>
            <a:schemeClr val="tx1"/>
          </a:solidFill>
          <a:latin typeface="+mn-lt"/>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7"/>
          <p:cNvSpPr>
            <a:spLocks noChangeArrowheads="1"/>
          </p:cNvSpPr>
          <p:nvPr/>
        </p:nvSpPr>
        <p:spPr bwMode="auto">
          <a:xfrm>
            <a:off x="0" y="0"/>
            <a:ext cx="43891200" cy="4089862"/>
          </a:xfrm>
          <a:prstGeom prst="rect">
            <a:avLst/>
          </a:prstGeom>
          <a:solidFill>
            <a:schemeClr val="accent6">
              <a:lumMod val="75000"/>
            </a:schemeClr>
          </a:solidFill>
          <a:ln>
            <a:noFill/>
          </a:ln>
          <a:effectLst/>
        </p:spPr>
        <p:txBody>
          <a:bodyPr wrap="none" anchor="ctr"/>
          <a:lstStyle/>
          <a:p>
            <a:endParaRPr lang="en-US" dirty="0"/>
          </a:p>
        </p:txBody>
      </p:sp>
      <p:sp>
        <p:nvSpPr>
          <p:cNvPr id="32" name="Rectangle 27"/>
          <p:cNvSpPr>
            <a:spLocks noChangeArrowheads="1"/>
          </p:cNvSpPr>
          <p:nvPr/>
        </p:nvSpPr>
        <p:spPr bwMode="auto">
          <a:xfrm>
            <a:off x="0" y="56146"/>
            <a:ext cx="43891200" cy="4646029"/>
          </a:xfrm>
          <a:prstGeom prst="rect">
            <a:avLst/>
          </a:prstGeom>
          <a:gradFill>
            <a:gsLst>
              <a:gs pos="5000">
                <a:schemeClr val="accent6">
                  <a:lumMod val="75000"/>
                </a:schemeClr>
              </a:gs>
              <a:gs pos="100000">
                <a:schemeClr val="accent5">
                  <a:lumMod val="60000"/>
                  <a:lumOff val="40000"/>
                </a:schemeClr>
              </a:gs>
            </a:gsLst>
            <a:lin ang="0" scaled="1"/>
          </a:gradFill>
          <a:ln>
            <a:noFill/>
          </a:ln>
          <a:effectLst/>
        </p:spPr>
        <p:txBody>
          <a:bodyPr wrap="none" anchor="ctr"/>
          <a:lstStyle/>
          <a:p>
            <a:endParaRPr lang="en-US" dirty="0"/>
          </a:p>
        </p:txBody>
      </p:sp>
      <p:sp>
        <p:nvSpPr>
          <p:cNvPr id="2052" name="Rectangle 4"/>
          <p:cNvSpPr>
            <a:spLocks noChangeArrowheads="1"/>
          </p:cNvSpPr>
          <p:nvPr/>
        </p:nvSpPr>
        <p:spPr bwMode="auto">
          <a:xfrm>
            <a:off x="0" y="-1"/>
            <a:ext cx="43891200" cy="4702176"/>
          </a:xfrm>
          <a:prstGeom prst="rect">
            <a:avLst/>
          </a:prstGeom>
          <a:noFill/>
          <a:ln>
            <a:noFill/>
          </a:ln>
          <a:effectLst/>
          <a:extLst/>
        </p:spPr>
        <p:txBody>
          <a:bodyPr lIns="137160" tIns="68580" rIns="137160" bIns="68580" anchor="ctr"/>
          <a:lstStyle/>
          <a:p>
            <a:pPr algn="ctr"/>
            <a:r>
              <a:rPr lang="en-US" sz="8800" b="1" dirty="0">
                <a:solidFill>
                  <a:schemeClr val="bg1"/>
                </a:solidFill>
              </a:rPr>
              <a:t>The role of fetomaternal MHC class </a:t>
            </a:r>
            <a:r>
              <a:rPr lang="en-US" sz="8800" b="1" dirty="0" smtClean="0">
                <a:solidFill>
                  <a:schemeClr val="bg1"/>
                </a:solidFill>
              </a:rPr>
              <a:t>II histoincompatibility </a:t>
            </a:r>
            <a:r>
              <a:rPr lang="en-US" sz="8800" b="1" dirty="0">
                <a:solidFill>
                  <a:schemeClr val="bg1"/>
                </a:solidFill>
              </a:rPr>
              <a:t>in </a:t>
            </a:r>
            <a:r>
              <a:rPr lang="en-US" sz="8800" b="1" dirty="0" smtClean="0">
                <a:solidFill>
                  <a:schemeClr val="bg1"/>
                </a:solidFill>
              </a:rPr>
              <a:t>regulating tolerance </a:t>
            </a:r>
            <a:r>
              <a:rPr lang="en-US" sz="8800" b="1" dirty="0">
                <a:solidFill>
                  <a:schemeClr val="bg1"/>
                </a:solidFill>
              </a:rPr>
              <a:t>of the semi-allogenic </a:t>
            </a:r>
            <a:r>
              <a:rPr lang="en-US" sz="8800" b="1" dirty="0" smtClean="0">
                <a:solidFill>
                  <a:schemeClr val="bg1"/>
                </a:solidFill>
              </a:rPr>
              <a:t>fetus</a:t>
            </a:r>
          </a:p>
          <a:p>
            <a:pPr algn="ctr"/>
            <a:r>
              <a:rPr lang="en-US" sz="6000" i="1" dirty="0" smtClean="0">
                <a:solidFill>
                  <a:srgbClr val="FFFF00"/>
                </a:solidFill>
                <a:latin typeface="Trebuchet MS" pitchFamily="34" charset="0"/>
              </a:rPr>
              <a:t>Darren R. Ritsick, Cassidy Bommer, Jeffrey Braverman</a:t>
            </a:r>
            <a:endParaRPr lang="en-US" sz="6000" i="1" dirty="0">
              <a:solidFill>
                <a:srgbClr val="FFFF00"/>
              </a:solidFill>
              <a:latin typeface="Trebuchet MS" pitchFamily="34" charset="0"/>
            </a:endParaRPr>
          </a:p>
          <a:p>
            <a:pPr algn="ctr" defTabSz="4703763">
              <a:defRPr/>
            </a:pPr>
            <a:r>
              <a:rPr lang="en-US" sz="6000" i="1" dirty="0" smtClean="0">
                <a:solidFill>
                  <a:schemeClr val="bg1"/>
                </a:solidFill>
                <a:latin typeface="Trebuchet MS" pitchFamily="34" charset="0"/>
              </a:rPr>
              <a:t>Braverman IVF and Reproductive Immunology, PC, NY, USA </a:t>
            </a:r>
            <a:endParaRPr lang="en-US" sz="6000" i="1" dirty="0">
              <a:solidFill>
                <a:schemeClr val="bg1"/>
              </a:solidFill>
              <a:latin typeface="Trebuchet MS" pitchFamily="34" charset="0"/>
            </a:endParaRPr>
          </a:p>
        </p:txBody>
      </p:sp>
      <p:sp>
        <p:nvSpPr>
          <p:cNvPr id="2053" name="Text Box 6"/>
          <p:cNvSpPr txBox="1">
            <a:spLocks noChangeArrowheads="1"/>
          </p:cNvSpPr>
          <p:nvPr/>
        </p:nvSpPr>
        <p:spPr bwMode="auto">
          <a:xfrm>
            <a:off x="0" y="6284087"/>
            <a:ext cx="14401800" cy="4278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r>
              <a:rPr lang="en-US" sz="3000" dirty="0"/>
              <a:t>Viviparous pregnancy represents a </a:t>
            </a:r>
            <a:r>
              <a:rPr lang="en-US" sz="3000" dirty="0" smtClean="0"/>
              <a:t>physiological state </a:t>
            </a:r>
            <a:r>
              <a:rPr lang="en-US" sz="3000" dirty="0"/>
              <a:t>in which the </a:t>
            </a:r>
            <a:r>
              <a:rPr lang="en-US" sz="3000" dirty="0" smtClean="0"/>
              <a:t>maternal immune system</a:t>
            </a:r>
            <a:r>
              <a:rPr lang="en-US" sz="3000" dirty="0"/>
              <a:t> </a:t>
            </a:r>
            <a:r>
              <a:rPr lang="en-US" sz="3000" dirty="0" smtClean="0"/>
              <a:t>must </a:t>
            </a:r>
            <a:r>
              <a:rPr lang="en-US" sz="3000" dirty="0"/>
              <a:t>tolerate a semi-allogenic fetus expressing ‘</a:t>
            </a:r>
            <a:r>
              <a:rPr lang="en-US" sz="3000" dirty="0" smtClean="0"/>
              <a:t>nonself’ antigens </a:t>
            </a:r>
            <a:r>
              <a:rPr lang="en-US" sz="3000" dirty="0"/>
              <a:t>derived from the paternal </a:t>
            </a:r>
            <a:r>
              <a:rPr lang="en-US" sz="3000" dirty="0" smtClean="0"/>
              <a:t>genome. A critical role for regulatory T (Treg) cells in mediating active suppression of the maternal immune response to the semi-allogenic fetus is now widely recognized. Significant evidence now exists that that the Treg cells that expand in pregnancy are specific for paternal antigens and function in an antigen-specific fashion.  However, roles </a:t>
            </a:r>
            <a:r>
              <a:rPr lang="en-US" sz="3000" dirty="0"/>
              <a:t>for specific </a:t>
            </a:r>
            <a:r>
              <a:rPr lang="en-US" sz="3000" dirty="0" smtClean="0"/>
              <a:t>classes of paternal </a:t>
            </a:r>
            <a:r>
              <a:rPr lang="en-US" sz="3000" dirty="0"/>
              <a:t>antigens in </a:t>
            </a:r>
            <a:r>
              <a:rPr lang="en-US" sz="3000" dirty="0" smtClean="0"/>
              <a:t>the maternal immune response to the fetus are not well defined.  </a:t>
            </a:r>
            <a:endParaRPr lang="en-US" sz="30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p:txBody>
      </p:sp>
      <p:sp>
        <p:nvSpPr>
          <p:cNvPr id="2054" name="Rectangle 7"/>
          <p:cNvSpPr>
            <a:spLocks noChangeArrowheads="1"/>
          </p:cNvSpPr>
          <p:nvPr/>
        </p:nvSpPr>
        <p:spPr bwMode="auto">
          <a:xfrm>
            <a:off x="0" y="4738751"/>
            <a:ext cx="14401800" cy="150876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itchFamily="34" charset="0"/>
              </a:rPr>
              <a:t>Introduction – paternal alloantigen-specific Tregs </a:t>
            </a:r>
          </a:p>
          <a:p>
            <a:pPr algn="ctr" defTabSz="4703763"/>
            <a:r>
              <a:rPr lang="en-US" sz="4800" dirty="0" smtClean="0">
                <a:solidFill>
                  <a:schemeClr val="bg1"/>
                </a:solidFill>
                <a:latin typeface="Trebuchet MS" pitchFamily="34" charset="0"/>
              </a:rPr>
              <a:t>regulate fetomaternal tolerance</a:t>
            </a:r>
            <a:endParaRPr lang="en-US" sz="4800" dirty="0">
              <a:solidFill>
                <a:schemeClr val="bg1"/>
              </a:solidFill>
              <a:latin typeface="Trebuchet MS" pitchFamily="34" charset="0"/>
            </a:endParaRPr>
          </a:p>
        </p:txBody>
      </p:sp>
      <p:sp>
        <p:nvSpPr>
          <p:cNvPr id="2055" name="Rectangle 8"/>
          <p:cNvSpPr>
            <a:spLocks noChangeArrowheads="1"/>
          </p:cNvSpPr>
          <p:nvPr/>
        </p:nvSpPr>
        <p:spPr bwMode="auto">
          <a:xfrm>
            <a:off x="14633262" y="28832050"/>
            <a:ext cx="29107251" cy="9144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itchFamily="34" charset="0"/>
              </a:rPr>
              <a:t>References</a:t>
            </a:r>
            <a:endParaRPr lang="en-US" sz="4800" dirty="0">
              <a:solidFill>
                <a:schemeClr val="bg1"/>
              </a:solidFill>
              <a:latin typeface="Trebuchet MS" pitchFamily="34" charset="0"/>
            </a:endParaRPr>
          </a:p>
        </p:txBody>
      </p:sp>
      <p:sp>
        <p:nvSpPr>
          <p:cNvPr id="2064" name="Rectangle 17"/>
          <p:cNvSpPr>
            <a:spLocks noChangeArrowheads="1"/>
          </p:cNvSpPr>
          <p:nvPr/>
        </p:nvSpPr>
        <p:spPr bwMode="auto">
          <a:xfrm>
            <a:off x="0" y="10563061"/>
            <a:ext cx="14401800" cy="150876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itchFamily="34" charset="0"/>
              </a:rPr>
              <a:t>MHC class II molecules regulate </a:t>
            </a:r>
          </a:p>
          <a:p>
            <a:pPr algn="ctr" defTabSz="4703763"/>
            <a:r>
              <a:rPr lang="en-US" sz="4800" dirty="0" smtClean="0">
                <a:solidFill>
                  <a:schemeClr val="bg1"/>
                </a:solidFill>
                <a:latin typeface="Trebuchet MS" pitchFamily="34" charset="0"/>
              </a:rPr>
              <a:t>reproductive outcome</a:t>
            </a:r>
            <a:endParaRPr lang="en-US" sz="4800" dirty="0">
              <a:solidFill>
                <a:schemeClr val="bg1"/>
              </a:solidFill>
              <a:latin typeface="Trebuchet MS" pitchFamily="34" charset="0"/>
            </a:endParaRPr>
          </a:p>
        </p:txBody>
      </p:sp>
      <p:pic>
        <p:nvPicPr>
          <p:cNvPr id="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711745"/>
            <a:ext cx="11558016" cy="267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Rectangle 7"/>
          <p:cNvSpPr>
            <a:spLocks noChangeArrowheads="1"/>
          </p:cNvSpPr>
          <p:nvPr/>
        </p:nvSpPr>
        <p:spPr bwMode="auto">
          <a:xfrm>
            <a:off x="0" y="21821519"/>
            <a:ext cx="14401800" cy="150876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a:solidFill>
                  <a:schemeClr val="bg1"/>
                </a:solidFill>
                <a:latin typeface="Trebuchet MS" panose="020B0603020202020204" pitchFamily="34" charset="0"/>
                <a:sym typeface="Symbol" pitchFamily="18" charset="2"/>
              </a:rPr>
              <a:t>T</a:t>
            </a:r>
            <a:r>
              <a:rPr lang="en-US" sz="4800" dirty="0" smtClean="0">
                <a:solidFill>
                  <a:schemeClr val="bg1"/>
                </a:solidFill>
                <a:latin typeface="Trebuchet MS" pitchFamily="34" charset="0"/>
              </a:rPr>
              <a:t>he maternal immune system is exposed </a:t>
            </a:r>
          </a:p>
          <a:p>
            <a:pPr algn="ctr" defTabSz="4703763"/>
            <a:r>
              <a:rPr lang="en-US" sz="4800" dirty="0" smtClean="0">
                <a:solidFill>
                  <a:schemeClr val="bg1"/>
                </a:solidFill>
                <a:latin typeface="Trebuchet MS" pitchFamily="34" charset="0"/>
              </a:rPr>
              <a:t>to paternal class II antigens </a:t>
            </a:r>
            <a:endParaRPr lang="en-US" sz="4800" dirty="0">
              <a:solidFill>
                <a:schemeClr val="bg1"/>
              </a:solidFill>
              <a:latin typeface="Trebuchet MS" pitchFamily="34" charset="0"/>
            </a:endParaRPr>
          </a:p>
        </p:txBody>
      </p:sp>
      <p:sp>
        <p:nvSpPr>
          <p:cNvPr id="33" name="Rectangle 7"/>
          <p:cNvSpPr>
            <a:spLocks noChangeArrowheads="1"/>
          </p:cNvSpPr>
          <p:nvPr/>
        </p:nvSpPr>
        <p:spPr bwMode="auto">
          <a:xfrm>
            <a:off x="0" y="27513025"/>
            <a:ext cx="14401800" cy="105156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anose="020B0603020202020204" pitchFamily="34" charset="0"/>
              </a:rPr>
              <a:t>MHC class II antigens regulate immune tolerance</a:t>
            </a:r>
            <a:endParaRPr lang="en-US" sz="4800" dirty="0">
              <a:solidFill>
                <a:schemeClr val="bg1"/>
              </a:solidFill>
              <a:latin typeface="Trebuchet MS" pitchFamily="34" charset="0"/>
            </a:endParaRPr>
          </a:p>
        </p:txBody>
      </p:sp>
      <p:sp>
        <p:nvSpPr>
          <p:cNvPr id="34" name="Rectangle 7"/>
          <p:cNvSpPr>
            <a:spLocks noChangeArrowheads="1"/>
          </p:cNvSpPr>
          <p:nvPr/>
        </p:nvSpPr>
        <p:spPr bwMode="auto">
          <a:xfrm>
            <a:off x="14716125" y="4738751"/>
            <a:ext cx="14401800" cy="150876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anose="020B0603020202020204" pitchFamily="34" charset="0"/>
              </a:rPr>
              <a:t>MHC class II alloantigens mediate </a:t>
            </a:r>
          </a:p>
          <a:p>
            <a:pPr algn="ctr" defTabSz="4703763"/>
            <a:r>
              <a:rPr lang="en-US" sz="4800" dirty="0" smtClean="0">
                <a:solidFill>
                  <a:schemeClr val="bg1"/>
                </a:solidFill>
                <a:latin typeface="Trebuchet MS" panose="020B0603020202020204" pitchFamily="34" charset="0"/>
              </a:rPr>
              <a:t>linked suppression</a:t>
            </a:r>
            <a:endParaRPr lang="en-US" sz="4800" dirty="0">
              <a:solidFill>
                <a:schemeClr val="bg1"/>
              </a:solidFill>
              <a:latin typeface="Trebuchet MS" pitchFamily="34" charset="0"/>
            </a:endParaRPr>
          </a:p>
        </p:txBody>
      </p:sp>
      <p:sp>
        <p:nvSpPr>
          <p:cNvPr id="35" name="Rectangle 7"/>
          <p:cNvSpPr>
            <a:spLocks noChangeArrowheads="1"/>
          </p:cNvSpPr>
          <p:nvPr/>
        </p:nvSpPr>
        <p:spPr bwMode="auto">
          <a:xfrm>
            <a:off x="29338714" y="4775327"/>
            <a:ext cx="14401800" cy="150876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anose="020B0603020202020204" pitchFamily="34" charset="0"/>
              </a:rPr>
              <a:t>Fetomaternal MHC class II disparity </a:t>
            </a:r>
          </a:p>
          <a:p>
            <a:pPr algn="ctr" defTabSz="4703763"/>
            <a:r>
              <a:rPr lang="en-US" sz="4800" dirty="0" smtClean="0">
                <a:solidFill>
                  <a:schemeClr val="bg1"/>
                </a:solidFill>
                <a:latin typeface="Trebuchet MS" panose="020B0603020202020204" pitchFamily="34" charset="0"/>
              </a:rPr>
              <a:t>regulates linked suppression during pregnancy</a:t>
            </a:r>
            <a:endParaRPr lang="en-US" sz="4800" dirty="0">
              <a:solidFill>
                <a:schemeClr val="bg1"/>
              </a:solidFill>
              <a:latin typeface="Trebuchet MS" pitchFamily="34" charset="0"/>
            </a:endParaRPr>
          </a:p>
        </p:txBody>
      </p:sp>
      <p:sp>
        <p:nvSpPr>
          <p:cNvPr id="38" name="Rectangle 7"/>
          <p:cNvSpPr>
            <a:spLocks noChangeArrowheads="1"/>
          </p:cNvSpPr>
          <p:nvPr/>
        </p:nvSpPr>
        <p:spPr bwMode="auto">
          <a:xfrm>
            <a:off x="29403109" y="10472639"/>
            <a:ext cx="14401800" cy="9144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anose="020B0603020202020204" pitchFamily="34" charset="0"/>
              </a:rPr>
              <a:t>Clinical implications</a:t>
            </a:r>
            <a:endParaRPr lang="en-US" sz="4800" dirty="0">
              <a:solidFill>
                <a:schemeClr val="bg1"/>
              </a:solidFill>
              <a:latin typeface="Trebuchet MS" pitchFamily="34" charset="0"/>
            </a:endParaRPr>
          </a:p>
        </p:txBody>
      </p:sp>
      <p:sp>
        <p:nvSpPr>
          <p:cNvPr id="23" name="Text Box 6"/>
          <p:cNvSpPr txBox="1">
            <a:spLocks noChangeArrowheads="1"/>
          </p:cNvSpPr>
          <p:nvPr/>
        </p:nvSpPr>
        <p:spPr bwMode="auto">
          <a:xfrm>
            <a:off x="0" y="12052225"/>
            <a:ext cx="14401800" cy="9816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000" dirty="0" smtClean="0"/>
              <a:t>Paternal alloantigens include MHC antigens (class I and II) and minor H antigens (mHAgs), including H-Y antigens.</a:t>
            </a:r>
          </a:p>
          <a:p>
            <a:pPr marL="457200" indent="-457200" eaLnBrk="1" hangingPunct="1">
              <a:buFont typeface="Arial" panose="020B0604020202020204" pitchFamily="34" charset="0"/>
              <a:buChar char="•"/>
            </a:pPr>
            <a:r>
              <a:rPr lang="en-US" sz="3000" dirty="0" smtClean="0"/>
              <a:t>MHC diversity is maintained through balancing selection.  Pathogen-driven selection is an important mechanism  for maintaining MHC diversity, but a role for sexual selection is also accepted.</a:t>
            </a:r>
          </a:p>
          <a:p>
            <a:pPr marL="457200" indent="-457200" eaLnBrk="1" hangingPunct="1">
              <a:buFont typeface="Arial" panose="020B0604020202020204" pitchFamily="34" charset="0"/>
              <a:buChar char="•"/>
            </a:pPr>
            <a:r>
              <a:rPr lang="en-US" sz="3000" dirty="0" smtClean="0"/>
              <a:t>MHC genes are implicated in both pre- and post-copulatory mate choice in animals.</a:t>
            </a:r>
            <a:r>
              <a:rPr lang="en-US" sz="3000" baseline="30000" dirty="0" smtClean="0"/>
              <a:t>1</a:t>
            </a:r>
          </a:p>
          <a:p>
            <a:pPr marL="457200" indent="-457200" eaLnBrk="1" hangingPunct="1">
              <a:buFont typeface="Arial" panose="020B0604020202020204" pitchFamily="34" charset="0"/>
              <a:buChar char="•"/>
            </a:pPr>
            <a:r>
              <a:rPr lang="en-US" sz="3000" dirty="0" smtClean="0"/>
              <a:t>Post-copulatory mate choice (cryptic female choice) mechanisms include selective fertilization, selective implantation, and selective abortion. </a:t>
            </a:r>
          </a:p>
          <a:p>
            <a:pPr marL="457200" indent="-457200" eaLnBrk="1" hangingPunct="1">
              <a:buFont typeface="Arial" panose="020B0604020202020204" pitchFamily="34" charset="0"/>
              <a:buChar char="•"/>
            </a:pPr>
            <a:r>
              <a:rPr lang="en-US" sz="3000" dirty="0" smtClean="0"/>
              <a:t>Many studies in animals support a role for MHC class II histoincompatibility in reproductive success through both pre- and post-copulatory mechanisms.</a:t>
            </a:r>
            <a:r>
              <a:rPr lang="en-US" sz="3000" baseline="30000" dirty="0" smtClean="0"/>
              <a:t>2</a:t>
            </a:r>
          </a:p>
          <a:p>
            <a:pPr marL="457200" indent="-457200" eaLnBrk="1" hangingPunct="1">
              <a:buFont typeface="Arial" panose="020B0604020202020204" pitchFamily="34" charset="0"/>
              <a:buChar char="•"/>
            </a:pPr>
            <a:r>
              <a:rPr lang="en-US" sz="3000" dirty="0" smtClean="0"/>
              <a:t>Early studies on the role of HLA histoincompatibility in humans produced inconsistent results due to highly divergent study methods and low resolution HLA allele typing.</a:t>
            </a:r>
          </a:p>
          <a:p>
            <a:pPr marL="457200" indent="-457200" eaLnBrk="1" hangingPunct="1">
              <a:buFont typeface="Arial" panose="020B0604020202020204" pitchFamily="34" charset="0"/>
              <a:buChar char="•"/>
            </a:pPr>
            <a:r>
              <a:rPr lang="en-US" sz="3000" dirty="0" smtClean="0"/>
              <a:t>Despite the highly divergent results, a meta-analysis in 2005 concluded that there is a significantly increased risk of spontaneous abortion in couples sharing at least one allele at the HLA-DR locus.</a:t>
            </a:r>
            <a:r>
              <a:rPr lang="en-US" sz="3000" baseline="30000" dirty="0" smtClean="0"/>
              <a:t>3</a:t>
            </a:r>
          </a:p>
          <a:p>
            <a:pPr marL="457200" indent="-457200" eaLnBrk="1" hangingPunct="1">
              <a:buFont typeface="Arial" panose="020B0604020202020204" pitchFamily="34" charset="0"/>
              <a:buChar char="•"/>
            </a:pPr>
            <a:r>
              <a:rPr lang="en-US" sz="3000" dirty="0" smtClean="0"/>
              <a:t>Several recent studies using high resolution HLA typing provide further evidence for a significant inverse correlation between HLA class II locus histoincompatibility and the occurrence of recurrent spontaneous abortion and preeclampsia.</a:t>
            </a:r>
            <a:r>
              <a:rPr lang="en-US" sz="3000" baseline="30000" dirty="0" smtClean="0"/>
              <a:t>4-7</a:t>
            </a:r>
            <a:endParaRPr lang="en-US" sz="3000" dirty="0" smtClean="0"/>
          </a:p>
          <a:p>
            <a:pPr marL="457200" indent="-457200" eaLnBrk="1" hangingPunct="1">
              <a:buFont typeface="Arial" panose="020B0604020202020204" pitchFamily="34" charset="0"/>
              <a:buChar char="•"/>
            </a:pPr>
            <a:endParaRPr lang="en-US" sz="3000" dirty="0" smtClean="0"/>
          </a:p>
          <a:p>
            <a:pPr marL="457200" indent="-457200" algn="just" eaLnBrk="1" hangingPunct="1">
              <a:buFont typeface="Arial" panose="020B0604020202020204" pitchFamily="34" charset="0"/>
              <a:buChar char="•"/>
            </a:pPr>
            <a:endParaRPr lang="en-US" sz="3000" dirty="0"/>
          </a:p>
          <a:p>
            <a:pPr eaLnBrk="1" hangingPunct="1"/>
            <a:endParaRPr lang="en-US" sz="3400" dirty="0"/>
          </a:p>
          <a:p>
            <a:pPr eaLnBrk="1" hangingPunct="1"/>
            <a:endParaRPr lang="en-US" sz="3400" dirty="0"/>
          </a:p>
          <a:p>
            <a:pPr eaLnBrk="1" hangingPunct="1"/>
            <a:endParaRPr lang="en-US" sz="3400" dirty="0"/>
          </a:p>
        </p:txBody>
      </p:sp>
      <p:sp>
        <p:nvSpPr>
          <p:cNvPr id="36" name="Rectangle 7"/>
          <p:cNvSpPr>
            <a:spLocks noChangeArrowheads="1"/>
          </p:cNvSpPr>
          <p:nvPr/>
        </p:nvSpPr>
        <p:spPr bwMode="auto">
          <a:xfrm>
            <a:off x="14633263" y="13285975"/>
            <a:ext cx="29146500" cy="914400"/>
          </a:xfrm>
          <a:prstGeom prst="rect">
            <a:avLst/>
          </a:prstGeom>
          <a:gradFill>
            <a:gsLst>
              <a:gs pos="5000">
                <a:schemeClr val="accent6">
                  <a:lumMod val="75000"/>
                </a:schemeClr>
              </a:gs>
              <a:gs pos="100000">
                <a:schemeClr val="accent5">
                  <a:lumMod val="60000"/>
                  <a:lumOff val="40000"/>
                </a:schemeClr>
              </a:gs>
            </a:gsLst>
            <a:lin ang="0" scaled="1"/>
          </a:gradFill>
          <a:ln>
            <a:noFill/>
          </a:ln>
          <a:effectLst>
            <a:outerShdw dist="107763" dir="2700000" algn="ctr" rotWithShape="0">
              <a:schemeClr val="bg2"/>
            </a:outerShdw>
          </a:effectLst>
        </p:spPr>
        <p:txBody>
          <a:bodyPr wrap="none" lIns="137160" tIns="68580" rIns="137160" bIns="68580" anchor="ctr"/>
          <a:lstStyle/>
          <a:p>
            <a:pPr algn="ctr" defTabSz="4703763"/>
            <a:r>
              <a:rPr lang="en-US" sz="4800" dirty="0" smtClean="0">
                <a:solidFill>
                  <a:schemeClr val="bg1"/>
                </a:solidFill>
                <a:latin typeface="Trebuchet MS" panose="020B0603020202020204" pitchFamily="34" charset="0"/>
              </a:rPr>
              <a:t>Model for role of paternal MHC class II antigens in fetomaternal tolerance </a:t>
            </a:r>
            <a:endParaRPr lang="en-US" sz="4800" dirty="0">
              <a:solidFill>
                <a:schemeClr val="bg1"/>
              </a:solidFill>
              <a:latin typeface="Trebuchet MS" pitchFamily="34" charset="0"/>
            </a:endParaRPr>
          </a:p>
        </p:txBody>
      </p:sp>
      <p:sp>
        <p:nvSpPr>
          <p:cNvPr id="5" name="TextBox 4"/>
          <p:cNvSpPr txBox="1"/>
          <p:nvPr/>
        </p:nvSpPr>
        <p:spPr>
          <a:xfrm>
            <a:off x="14699938" y="19365467"/>
            <a:ext cx="14401800" cy="3219959"/>
          </a:xfrm>
          <a:prstGeom prst="rect">
            <a:avLst/>
          </a:prstGeom>
          <a:noFill/>
        </p:spPr>
        <p:txBody>
          <a:bodyPr wrap="square" rtlCol="0">
            <a:noAutofit/>
          </a:bodyPr>
          <a:lstStyle/>
          <a:p>
            <a:pPr lvl="0"/>
            <a:r>
              <a:rPr lang="en-US" sz="2800" b="1" dirty="0" smtClean="0">
                <a:solidFill>
                  <a:srgbClr val="FF0000"/>
                </a:solidFill>
              </a:rPr>
              <a:t>(1)</a:t>
            </a:r>
            <a:r>
              <a:rPr lang="en-US" sz="2800" dirty="0" smtClean="0"/>
              <a:t> Paternal </a:t>
            </a:r>
            <a:r>
              <a:rPr lang="en-US" sz="2800" dirty="0"/>
              <a:t>class II alloantigens present on sperm and in seminal fluid, in the immune privileged context conferred by factors in the seminal fluid and female reproductive mucosa, are taken up by maternal tolerogenic APCs and presented on MHC class II molecules through the indirect pathway to cause the differentiation of naïve T cells with cognate TCR specificity to </a:t>
            </a:r>
            <a:r>
              <a:rPr lang="en-US" sz="2800" dirty="0" smtClean="0"/>
              <a:t>iTregs. Although </a:t>
            </a:r>
            <a:r>
              <a:rPr lang="en-US" sz="2800" dirty="0"/>
              <a:t>paternal class I and </a:t>
            </a:r>
            <a:r>
              <a:rPr lang="en-US" sz="2800" dirty="0" smtClean="0"/>
              <a:t>mHAgs are </a:t>
            </a:r>
            <a:r>
              <a:rPr lang="en-US" sz="2800" dirty="0"/>
              <a:t>also variably present, initial indirect presentation to maternal CD4+ T cells is dominated by </a:t>
            </a:r>
            <a:r>
              <a:rPr lang="en-US" sz="2800" dirty="0" smtClean="0"/>
              <a:t>allelic MHC </a:t>
            </a:r>
            <a:r>
              <a:rPr lang="en-US" sz="2800" dirty="0"/>
              <a:t>class II peptides by virtue of </a:t>
            </a:r>
            <a:r>
              <a:rPr lang="en-US" sz="2800" dirty="0" smtClean="0"/>
              <a:t>preferential </a:t>
            </a:r>
            <a:r>
              <a:rPr lang="en-US" sz="2800" dirty="0"/>
              <a:t>presentation by MHC class </a:t>
            </a:r>
            <a:r>
              <a:rPr lang="en-US" sz="2800" dirty="0" smtClean="0"/>
              <a:t>II.</a:t>
            </a:r>
            <a:endParaRPr lang="en-US" sz="2800" dirty="0"/>
          </a:p>
        </p:txBody>
      </p:sp>
      <p:sp>
        <p:nvSpPr>
          <p:cNvPr id="20" name="TextBox 19"/>
          <p:cNvSpPr txBox="1"/>
          <p:nvPr/>
        </p:nvSpPr>
        <p:spPr>
          <a:xfrm>
            <a:off x="14706034" y="27052524"/>
            <a:ext cx="14401800" cy="1889254"/>
          </a:xfrm>
          <a:prstGeom prst="rect">
            <a:avLst/>
          </a:prstGeom>
          <a:noFill/>
        </p:spPr>
        <p:txBody>
          <a:bodyPr wrap="square" rtlCol="0">
            <a:noAutofit/>
          </a:bodyPr>
          <a:lstStyle/>
          <a:p>
            <a:r>
              <a:rPr lang="en-US" sz="2800" b="1" dirty="0" smtClean="0">
                <a:solidFill>
                  <a:srgbClr val="FF0000"/>
                </a:solidFill>
              </a:rPr>
              <a:t>(</a:t>
            </a:r>
            <a:r>
              <a:rPr lang="en-US" sz="2800" b="1" dirty="0">
                <a:solidFill>
                  <a:srgbClr val="FF0000"/>
                </a:solidFill>
              </a:rPr>
              <a:t>2</a:t>
            </a:r>
            <a:r>
              <a:rPr lang="en-US" sz="2800" b="1" dirty="0" smtClean="0">
                <a:solidFill>
                  <a:srgbClr val="FF0000"/>
                </a:solidFill>
              </a:rPr>
              <a:t>) </a:t>
            </a:r>
            <a:r>
              <a:rPr lang="en-US" sz="2800" dirty="0"/>
              <a:t>iTregs with specificity for paternal class II allogenic peptides mediate linked suppression of paternal class I and minor H antigens, thereby inducing a tolerogenic response by the maternal immune system to the full complement of paternal antigens present at that time</a:t>
            </a:r>
            <a:r>
              <a:rPr lang="en-US" sz="2800" dirty="0" smtClean="0"/>
              <a:t>.</a:t>
            </a:r>
            <a:endParaRPr lang="en-US" sz="2800" dirty="0"/>
          </a:p>
        </p:txBody>
      </p:sp>
      <p:sp>
        <p:nvSpPr>
          <p:cNvPr id="21" name="TextBox 20"/>
          <p:cNvSpPr txBox="1"/>
          <p:nvPr/>
        </p:nvSpPr>
        <p:spPr>
          <a:xfrm>
            <a:off x="29444638" y="19365467"/>
            <a:ext cx="14401800" cy="2882902"/>
          </a:xfrm>
          <a:prstGeom prst="rect">
            <a:avLst/>
          </a:prstGeom>
          <a:noFill/>
        </p:spPr>
        <p:txBody>
          <a:bodyPr wrap="square" rtlCol="0">
            <a:noAutofit/>
          </a:bodyPr>
          <a:lstStyle/>
          <a:p>
            <a:pPr lvl="0"/>
            <a:r>
              <a:rPr lang="en-US" sz="2800" b="1" dirty="0" smtClean="0">
                <a:solidFill>
                  <a:srgbClr val="FF0000"/>
                </a:solidFill>
              </a:rPr>
              <a:t>(3) </a:t>
            </a:r>
            <a:r>
              <a:rPr lang="en-US" sz="2800" dirty="0"/>
              <a:t>Paternal class II molecules are continually released into maternal </a:t>
            </a:r>
            <a:r>
              <a:rPr lang="en-US" sz="2800" dirty="0" smtClean="0"/>
              <a:t>circulation </a:t>
            </a:r>
            <a:r>
              <a:rPr lang="en-US" sz="2800" dirty="0"/>
              <a:t>by the release of exosomes and other placental-derived material, including apoptotic debris.  This maintains tolerance to paternal antigens that were present at the time of copulation, as well as allows for </a:t>
            </a:r>
            <a:r>
              <a:rPr lang="en-US" sz="2800" dirty="0" smtClean="0"/>
              <a:t>linked </a:t>
            </a:r>
            <a:r>
              <a:rPr lang="en-US" sz="2800" dirty="0"/>
              <a:t>suppression to occur for paternal antigens newly expressed by the fetus during progression of gestation (as the class II antigen needs to be co-presented with any “new” paternal antigens by singular APCs).</a:t>
            </a:r>
          </a:p>
        </p:txBody>
      </p:sp>
      <p:sp>
        <p:nvSpPr>
          <p:cNvPr id="22" name="TextBox 21"/>
          <p:cNvSpPr txBox="1"/>
          <p:nvPr/>
        </p:nvSpPr>
        <p:spPr>
          <a:xfrm>
            <a:off x="29444638" y="27052523"/>
            <a:ext cx="14401800" cy="1889254"/>
          </a:xfrm>
          <a:prstGeom prst="rect">
            <a:avLst/>
          </a:prstGeom>
          <a:noFill/>
        </p:spPr>
        <p:txBody>
          <a:bodyPr wrap="square" rtlCol="0">
            <a:noAutofit/>
          </a:bodyPr>
          <a:lstStyle/>
          <a:p>
            <a:pPr lvl="0"/>
            <a:r>
              <a:rPr lang="en-US" sz="2800" b="1" dirty="0" smtClean="0">
                <a:solidFill>
                  <a:srgbClr val="FF0000"/>
                </a:solidFill>
              </a:rPr>
              <a:t>(4) </a:t>
            </a:r>
            <a:r>
              <a:rPr lang="en-US" sz="2800" dirty="0"/>
              <a:t>Linked suppression of autoantigens in women with autoimmunity also occurs resulting in amelioration of disease.</a:t>
            </a:r>
          </a:p>
        </p:txBody>
      </p:sp>
      <p:sp>
        <p:nvSpPr>
          <p:cNvPr id="12" name="Right Arrow 11"/>
          <p:cNvSpPr/>
          <p:nvPr/>
        </p:nvSpPr>
        <p:spPr bwMode="auto">
          <a:xfrm>
            <a:off x="24552217" y="17928889"/>
            <a:ext cx="978408"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3" name="TextBox 12"/>
          <p:cNvSpPr txBox="1"/>
          <p:nvPr/>
        </p:nvSpPr>
        <p:spPr>
          <a:xfrm>
            <a:off x="19662464" y="16585947"/>
            <a:ext cx="2819400" cy="400110"/>
          </a:xfrm>
          <a:prstGeom prst="rect">
            <a:avLst/>
          </a:prstGeom>
          <a:noFill/>
        </p:spPr>
        <p:txBody>
          <a:bodyPr wrap="square" rtlCol="0">
            <a:spAutoFit/>
          </a:bodyPr>
          <a:lstStyle/>
          <a:p>
            <a:r>
              <a:rPr lang="en-US" sz="2000" dirty="0" smtClean="0"/>
              <a:t>Maternal MHC class II</a:t>
            </a:r>
            <a:endParaRPr lang="en-US" sz="2000" dirty="0"/>
          </a:p>
        </p:txBody>
      </p:sp>
      <p:grpSp>
        <p:nvGrpSpPr>
          <p:cNvPr id="28" name="Group 27"/>
          <p:cNvGrpSpPr/>
          <p:nvPr/>
        </p:nvGrpSpPr>
        <p:grpSpPr>
          <a:xfrm>
            <a:off x="15552426" y="18016209"/>
            <a:ext cx="914400" cy="190500"/>
            <a:chOff x="16583025" y="23802975"/>
            <a:chExt cx="914400" cy="190500"/>
          </a:xfrm>
        </p:grpSpPr>
        <p:sp>
          <p:nvSpPr>
            <p:cNvPr id="17" name="Oval 16"/>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7" name="Freeform 26"/>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grpSp>
        <p:nvGrpSpPr>
          <p:cNvPr id="43" name="Group 42"/>
          <p:cNvGrpSpPr/>
          <p:nvPr/>
        </p:nvGrpSpPr>
        <p:grpSpPr>
          <a:xfrm>
            <a:off x="15809601" y="17862601"/>
            <a:ext cx="914400" cy="190500"/>
            <a:chOff x="16583025" y="23802975"/>
            <a:chExt cx="914400" cy="190500"/>
          </a:xfrm>
        </p:grpSpPr>
        <p:sp>
          <p:nvSpPr>
            <p:cNvPr id="44" name="Oval 43"/>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45" name="Freeform 44"/>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grpSp>
        <p:nvGrpSpPr>
          <p:cNvPr id="46" name="Group 45"/>
          <p:cNvGrpSpPr/>
          <p:nvPr/>
        </p:nvGrpSpPr>
        <p:grpSpPr>
          <a:xfrm>
            <a:off x="15380976" y="17648924"/>
            <a:ext cx="914400" cy="190500"/>
            <a:chOff x="16583025" y="23802975"/>
            <a:chExt cx="914400" cy="190500"/>
          </a:xfrm>
        </p:grpSpPr>
        <p:sp>
          <p:nvSpPr>
            <p:cNvPr id="47" name="Oval 46"/>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48" name="Freeform 47"/>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grpSp>
        <p:nvGrpSpPr>
          <p:cNvPr id="49" name="Group 48"/>
          <p:cNvGrpSpPr/>
          <p:nvPr/>
        </p:nvGrpSpPr>
        <p:grpSpPr>
          <a:xfrm>
            <a:off x="15247626" y="18243092"/>
            <a:ext cx="914400" cy="190500"/>
            <a:chOff x="16583025" y="23802975"/>
            <a:chExt cx="914400" cy="190500"/>
          </a:xfrm>
        </p:grpSpPr>
        <p:sp>
          <p:nvSpPr>
            <p:cNvPr id="50" name="Oval 49"/>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51" name="Freeform 50"/>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grpSp>
        <p:nvGrpSpPr>
          <p:cNvPr id="52" name="Group 51"/>
          <p:cNvGrpSpPr/>
          <p:nvPr/>
        </p:nvGrpSpPr>
        <p:grpSpPr>
          <a:xfrm>
            <a:off x="15981051" y="17458424"/>
            <a:ext cx="914400" cy="190500"/>
            <a:chOff x="16583025" y="23802975"/>
            <a:chExt cx="914400" cy="190500"/>
          </a:xfrm>
        </p:grpSpPr>
        <p:sp>
          <p:nvSpPr>
            <p:cNvPr id="53" name="Oval 52"/>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54" name="Freeform 53"/>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grpSp>
        <p:nvGrpSpPr>
          <p:cNvPr id="55" name="Group 54"/>
          <p:cNvGrpSpPr/>
          <p:nvPr/>
        </p:nvGrpSpPr>
        <p:grpSpPr>
          <a:xfrm>
            <a:off x="16428726" y="17685816"/>
            <a:ext cx="914400" cy="190500"/>
            <a:chOff x="16583025" y="23802975"/>
            <a:chExt cx="914400" cy="190500"/>
          </a:xfrm>
        </p:grpSpPr>
        <p:sp>
          <p:nvSpPr>
            <p:cNvPr id="56" name="Oval 55"/>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57" name="Freeform 56"/>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grpSp>
        <p:nvGrpSpPr>
          <p:cNvPr id="58" name="Group 57"/>
          <p:cNvGrpSpPr/>
          <p:nvPr/>
        </p:nvGrpSpPr>
        <p:grpSpPr>
          <a:xfrm>
            <a:off x="16285851" y="18184734"/>
            <a:ext cx="914400" cy="190500"/>
            <a:chOff x="16583025" y="23802975"/>
            <a:chExt cx="914400" cy="190500"/>
          </a:xfrm>
        </p:grpSpPr>
        <p:sp>
          <p:nvSpPr>
            <p:cNvPr id="59" name="Oval 58"/>
            <p:cNvSpPr/>
            <p:nvPr/>
          </p:nvSpPr>
          <p:spPr bwMode="auto">
            <a:xfrm>
              <a:off x="17154525" y="23802975"/>
              <a:ext cx="342900" cy="190500"/>
            </a:xfrm>
            <a:prstGeom prst="ellipse">
              <a:avLst/>
            </a:prstGeom>
            <a:solidFill>
              <a:srgbClr val="DCE8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60" name="Freeform 59"/>
            <p:cNvSpPr/>
            <p:nvPr/>
          </p:nvSpPr>
          <p:spPr bwMode="auto">
            <a:xfrm>
              <a:off x="16583025" y="23839867"/>
              <a:ext cx="571500" cy="105983"/>
            </a:xfrm>
            <a:custGeom>
              <a:avLst/>
              <a:gdLst>
                <a:gd name="connsiteX0" fmla="*/ 571500 w 571500"/>
                <a:gd name="connsiteY0" fmla="*/ 58358 h 105983"/>
                <a:gd name="connsiteX1" fmla="*/ 457200 w 571500"/>
                <a:gd name="connsiteY1" fmla="*/ 1208 h 105983"/>
                <a:gd name="connsiteX2" fmla="*/ 361950 w 571500"/>
                <a:gd name="connsiteY2" fmla="*/ 105983 h 105983"/>
                <a:gd name="connsiteX3" fmla="*/ 247650 w 571500"/>
                <a:gd name="connsiteY3" fmla="*/ 1208 h 105983"/>
                <a:gd name="connsiteX4" fmla="*/ 104775 w 571500"/>
                <a:gd name="connsiteY4" fmla="*/ 86933 h 105983"/>
                <a:gd name="connsiteX5" fmla="*/ 0 w 571500"/>
                <a:gd name="connsiteY5" fmla="*/ 1208 h 105983"/>
                <a:gd name="connsiteX6" fmla="*/ 0 w 571500"/>
                <a:gd name="connsiteY6" fmla="*/ 1208 h 10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0" h="105983">
                  <a:moveTo>
                    <a:pt x="571500" y="58358"/>
                  </a:moveTo>
                  <a:cubicBezTo>
                    <a:pt x="531812" y="25814"/>
                    <a:pt x="492125" y="-6729"/>
                    <a:pt x="457200" y="1208"/>
                  </a:cubicBezTo>
                  <a:cubicBezTo>
                    <a:pt x="422275" y="9145"/>
                    <a:pt x="396875" y="105983"/>
                    <a:pt x="361950" y="105983"/>
                  </a:cubicBezTo>
                  <a:cubicBezTo>
                    <a:pt x="327025" y="105983"/>
                    <a:pt x="290512" y="4383"/>
                    <a:pt x="247650" y="1208"/>
                  </a:cubicBezTo>
                  <a:cubicBezTo>
                    <a:pt x="204788" y="-1967"/>
                    <a:pt x="146050" y="86933"/>
                    <a:pt x="104775" y="86933"/>
                  </a:cubicBezTo>
                  <a:cubicBezTo>
                    <a:pt x="63500" y="86933"/>
                    <a:pt x="0" y="1208"/>
                    <a:pt x="0" y="1208"/>
                  </a:cubicBezTo>
                  <a:lnTo>
                    <a:pt x="0" y="1208"/>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sp>
        <p:nvSpPr>
          <p:cNvPr id="37" name="TextBox 36"/>
          <p:cNvSpPr txBox="1"/>
          <p:nvPr/>
        </p:nvSpPr>
        <p:spPr>
          <a:xfrm>
            <a:off x="14823763" y="18519480"/>
            <a:ext cx="3286125" cy="707886"/>
          </a:xfrm>
          <a:prstGeom prst="rect">
            <a:avLst/>
          </a:prstGeom>
          <a:noFill/>
        </p:spPr>
        <p:txBody>
          <a:bodyPr wrap="square" rtlCol="0">
            <a:spAutoFit/>
          </a:bodyPr>
          <a:lstStyle/>
          <a:p>
            <a:pPr algn="ctr"/>
            <a:r>
              <a:rPr lang="en-US" sz="2000" dirty="0" smtClean="0"/>
              <a:t>PGE2, TGF-</a:t>
            </a:r>
            <a:r>
              <a:rPr lang="el-GR" sz="2000" dirty="0" smtClean="0"/>
              <a:t>β</a:t>
            </a:r>
            <a:r>
              <a:rPr lang="en-US" sz="2000" dirty="0" smtClean="0"/>
              <a:t>, and other tolerogenic factors</a:t>
            </a:r>
            <a:endParaRPr lang="en-US" sz="2000" dirty="0"/>
          </a:p>
        </p:txBody>
      </p:sp>
      <p:sp>
        <p:nvSpPr>
          <p:cNvPr id="71" name="TextBox 70"/>
          <p:cNvSpPr txBox="1"/>
          <p:nvPr/>
        </p:nvSpPr>
        <p:spPr>
          <a:xfrm>
            <a:off x="14596497" y="16361576"/>
            <a:ext cx="3842004" cy="1015663"/>
          </a:xfrm>
          <a:prstGeom prst="rect">
            <a:avLst/>
          </a:prstGeom>
          <a:noFill/>
        </p:spPr>
        <p:txBody>
          <a:bodyPr wrap="square" rtlCol="0">
            <a:spAutoFit/>
          </a:bodyPr>
          <a:lstStyle/>
          <a:p>
            <a:pPr algn="ctr"/>
            <a:r>
              <a:rPr lang="en-US" sz="2000" dirty="0" smtClean="0"/>
              <a:t>Soluble and sperm-associated paternal </a:t>
            </a:r>
            <a:r>
              <a:rPr lang="en-US" sz="2000" dirty="0" smtClean="0">
                <a:solidFill>
                  <a:srgbClr val="DC8512"/>
                </a:solidFill>
              </a:rPr>
              <a:t>MHC class I</a:t>
            </a:r>
            <a:r>
              <a:rPr lang="en-US" sz="2000" dirty="0" smtClean="0"/>
              <a:t>,           </a:t>
            </a:r>
            <a:r>
              <a:rPr lang="en-US" sz="2000" dirty="0" smtClean="0">
                <a:solidFill>
                  <a:srgbClr val="1E9229"/>
                </a:solidFill>
              </a:rPr>
              <a:t>MHC class II</a:t>
            </a:r>
            <a:r>
              <a:rPr lang="en-US" sz="2000" dirty="0" smtClean="0"/>
              <a:t>, and </a:t>
            </a:r>
            <a:r>
              <a:rPr lang="en-US" sz="2000" dirty="0" smtClean="0">
                <a:solidFill>
                  <a:srgbClr val="FF0000"/>
                </a:solidFill>
              </a:rPr>
              <a:t>mHAgs</a:t>
            </a:r>
            <a:endParaRPr lang="en-US" sz="2000" dirty="0">
              <a:solidFill>
                <a:srgbClr val="FF0000"/>
              </a:solidFill>
            </a:endParaRPr>
          </a:p>
        </p:txBody>
      </p:sp>
      <p:sp>
        <p:nvSpPr>
          <p:cNvPr id="72" name="TextBox 71"/>
          <p:cNvSpPr txBox="1"/>
          <p:nvPr/>
        </p:nvSpPr>
        <p:spPr>
          <a:xfrm>
            <a:off x="18426594" y="16122265"/>
            <a:ext cx="4110037" cy="400110"/>
          </a:xfrm>
          <a:prstGeom prst="rect">
            <a:avLst/>
          </a:prstGeom>
          <a:noFill/>
        </p:spPr>
        <p:txBody>
          <a:bodyPr wrap="square" rtlCol="0">
            <a:spAutoFit/>
          </a:bodyPr>
          <a:lstStyle/>
          <a:p>
            <a:r>
              <a:rPr lang="en-US" sz="2000" dirty="0" smtClean="0"/>
              <a:t>Paternal class II antigenic peptide</a:t>
            </a:r>
            <a:endParaRPr lang="en-US" sz="2000" dirty="0"/>
          </a:p>
        </p:txBody>
      </p:sp>
      <p:sp>
        <p:nvSpPr>
          <p:cNvPr id="74" name="Right Arrow 73"/>
          <p:cNvSpPr/>
          <p:nvPr/>
        </p:nvSpPr>
        <p:spPr bwMode="auto">
          <a:xfrm>
            <a:off x="32962031" y="18058501"/>
            <a:ext cx="978408"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78" name="TextBox 77"/>
          <p:cNvSpPr txBox="1"/>
          <p:nvPr/>
        </p:nvSpPr>
        <p:spPr>
          <a:xfrm>
            <a:off x="20105185" y="15157868"/>
            <a:ext cx="710946" cy="400110"/>
          </a:xfrm>
          <a:prstGeom prst="rect">
            <a:avLst/>
          </a:prstGeom>
          <a:noFill/>
        </p:spPr>
        <p:txBody>
          <a:bodyPr wrap="square" rtlCol="0">
            <a:spAutoFit/>
          </a:bodyPr>
          <a:lstStyle/>
          <a:p>
            <a:r>
              <a:rPr lang="en-US" sz="2000" dirty="0" smtClean="0"/>
              <a:t>TCR</a:t>
            </a:r>
            <a:endParaRPr lang="en-US" sz="2000" dirty="0"/>
          </a:p>
        </p:txBody>
      </p:sp>
      <p:sp>
        <p:nvSpPr>
          <p:cNvPr id="39" name="Oval 38"/>
          <p:cNvSpPr/>
          <p:nvPr/>
        </p:nvSpPr>
        <p:spPr bwMode="auto">
          <a:xfrm>
            <a:off x="20805463" y="14450035"/>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76" name="Oval 75"/>
          <p:cNvSpPr/>
          <p:nvPr/>
        </p:nvSpPr>
        <p:spPr bwMode="auto">
          <a:xfrm>
            <a:off x="21001297" y="14611959"/>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77" name="Equal 76"/>
          <p:cNvSpPr/>
          <p:nvPr/>
        </p:nvSpPr>
        <p:spPr bwMode="auto">
          <a:xfrm rot="16200000">
            <a:off x="20939005" y="15104019"/>
            <a:ext cx="507869" cy="457200"/>
          </a:xfrm>
          <a:prstGeom prst="mathEqual">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79" name="Straight Connector 78"/>
          <p:cNvCxnSpPr/>
          <p:nvPr/>
        </p:nvCxnSpPr>
        <p:spPr bwMode="auto">
          <a:xfrm>
            <a:off x="20749456" y="15367111"/>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Oval 81"/>
          <p:cNvSpPr/>
          <p:nvPr/>
        </p:nvSpPr>
        <p:spPr bwMode="auto">
          <a:xfrm>
            <a:off x="21480214" y="14916761"/>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83" name="Oval 82"/>
          <p:cNvSpPr/>
          <p:nvPr/>
        </p:nvSpPr>
        <p:spPr bwMode="auto">
          <a:xfrm>
            <a:off x="21676048" y="15078685"/>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84" name="Equal 83"/>
          <p:cNvSpPr/>
          <p:nvPr/>
        </p:nvSpPr>
        <p:spPr bwMode="auto">
          <a:xfrm rot="16200000">
            <a:off x="21613756" y="15570745"/>
            <a:ext cx="507869" cy="457200"/>
          </a:xfrm>
          <a:prstGeom prst="mathEqual">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0" name="Oval 89"/>
          <p:cNvSpPr/>
          <p:nvPr/>
        </p:nvSpPr>
        <p:spPr bwMode="auto">
          <a:xfrm>
            <a:off x="22123342" y="14381753"/>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1" name="Oval 90"/>
          <p:cNvSpPr/>
          <p:nvPr/>
        </p:nvSpPr>
        <p:spPr bwMode="auto">
          <a:xfrm>
            <a:off x="22319176" y="14543677"/>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2" name="Equal 91"/>
          <p:cNvSpPr/>
          <p:nvPr/>
        </p:nvSpPr>
        <p:spPr bwMode="auto">
          <a:xfrm rot="16200000">
            <a:off x="22256884" y="15035737"/>
            <a:ext cx="507869" cy="457200"/>
          </a:xfrm>
          <a:prstGeom prst="mathEqual">
            <a:avLst/>
          </a:prstGeom>
          <a:gradFill flip="none" rotWithShape="1">
            <a:gsLst>
              <a:gs pos="0">
                <a:srgbClr val="DC8512">
                  <a:shade val="30000"/>
                  <a:satMod val="115000"/>
                </a:srgbClr>
              </a:gs>
              <a:gs pos="50000">
                <a:srgbClr val="DC8512">
                  <a:shade val="67500"/>
                  <a:satMod val="115000"/>
                </a:srgbClr>
              </a:gs>
              <a:gs pos="100000">
                <a:srgbClr val="DC8512">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3" name="TextBox 92"/>
          <p:cNvSpPr txBox="1"/>
          <p:nvPr/>
        </p:nvSpPr>
        <p:spPr>
          <a:xfrm>
            <a:off x="17961013" y="14859249"/>
            <a:ext cx="2144172" cy="707886"/>
          </a:xfrm>
          <a:prstGeom prst="rect">
            <a:avLst/>
          </a:prstGeom>
          <a:noFill/>
        </p:spPr>
        <p:txBody>
          <a:bodyPr wrap="square" rtlCol="0">
            <a:spAutoFit/>
          </a:bodyPr>
          <a:lstStyle/>
          <a:p>
            <a:pPr algn="ctr"/>
            <a:r>
              <a:rPr lang="en-US" sz="2000" dirty="0" smtClean="0"/>
              <a:t>Maternal naïve CD4</a:t>
            </a:r>
            <a:r>
              <a:rPr lang="en-US" sz="2000" baseline="30000" dirty="0" smtClean="0"/>
              <a:t>+</a:t>
            </a:r>
            <a:r>
              <a:rPr lang="en-US" sz="2000" dirty="0" smtClean="0"/>
              <a:t> T cells</a:t>
            </a:r>
            <a:endParaRPr lang="en-US" sz="2000" dirty="0"/>
          </a:p>
        </p:txBody>
      </p:sp>
      <p:sp>
        <p:nvSpPr>
          <p:cNvPr id="41" name="Left Brace 40"/>
          <p:cNvSpPr/>
          <p:nvPr/>
        </p:nvSpPr>
        <p:spPr bwMode="auto">
          <a:xfrm>
            <a:off x="19900588" y="14450036"/>
            <a:ext cx="204597" cy="1526312"/>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7" name="Oval 6"/>
          <p:cNvSpPr/>
          <p:nvPr/>
        </p:nvSpPr>
        <p:spPr bwMode="auto">
          <a:xfrm>
            <a:off x="21437161" y="16986361"/>
            <a:ext cx="2865882" cy="2219452"/>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rgbClr val="FF0000"/>
              </a:solidFill>
              <a:effectLst/>
              <a:latin typeface="Arial" pitchFamily="34" charset="0"/>
            </a:endParaRPr>
          </a:p>
        </p:txBody>
      </p:sp>
      <p:sp>
        <p:nvSpPr>
          <p:cNvPr id="9" name="Equal 8"/>
          <p:cNvSpPr/>
          <p:nvPr/>
        </p:nvSpPr>
        <p:spPr bwMode="auto">
          <a:xfrm rot="16200000">
            <a:off x="22359943" y="16380587"/>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0" name="TextBox 9"/>
          <p:cNvSpPr txBox="1"/>
          <p:nvPr/>
        </p:nvSpPr>
        <p:spPr>
          <a:xfrm>
            <a:off x="21482881" y="18356073"/>
            <a:ext cx="2743200" cy="707886"/>
          </a:xfrm>
          <a:prstGeom prst="rect">
            <a:avLst/>
          </a:prstGeom>
          <a:noFill/>
        </p:spPr>
        <p:txBody>
          <a:bodyPr wrap="square" rtlCol="0">
            <a:spAutoFit/>
          </a:bodyPr>
          <a:lstStyle/>
          <a:p>
            <a:pPr algn="ctr"/>
            <a:r>
              <a:rPr lang="en-US" sz="2000" dirty="0" smtClean="0"/>
              <a:t>Maternal tolerogenic APC</a:t>
            </a:r>
            <a:endParaRPr lang="en-US" sz="2000" dirty="0"/>
          </a:p>
        </p:txBody>
      </p:sp>
      <p:sp>
        <p:nvSpPr>
          <p:cNvPr id="11" name="Diamond 10"/>
          <p:cNvSpPr/>
          <p:nvPr/>
        </p:nvSpPr>
        <p:spPr bwMode="auto">
          <a:xfrm>
            <a:off x="22587019" y="16122265"/>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15" name="Straight Connector 14"/>
          <p:cNvCxnSpPr/>
          <p:nvPr/>
        </p:nvCxnSpPr>
        <p:spPr bwMode="auto">
          <a:xfrm>
            <a:off x="22314604" y="16795527"/>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22394995" y="16350985"/>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Diamond 95"/>
          <p:cNvSpPr/>
          <p:nvPr/>
        </p:nvSpPr>
        <p:spPr bwMode="auto">
          <a:xfrm>
            <a:off x="22072289" y="17715599"/>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7" name="Diamond 96"/>
          <p:cNvSpPr/>
          <p:nvPr/>
        </p:nvSpPr>
        <p:spPr bwMode="auto">
          <a:xfrm>
            <a:off x="22606069" y="17561991"/>
            <a:ext cx="457200" cy="585218"/>
          </a:xfrm>
          <a:prstGeom prst="diamond">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8" name="Diamond 97"/>
          <p:cNvSpPr/>
          <p:nvPr/>
        </p:nvSpPr>
        <p:spPr bwMode="auto">
          <a:xfrm>
            <a:off x="23063269" y="17752491"/>
            <a:ext cx="457200" cy="585218"/>
          </a:xfrm>
          <a:prstGeom prst="diamond">
            <a:avLst/>
          </a:prstGeom>
          <a:gradFill flip="none" rotWithShape="1">
            <a:gsLst>
              <a:gs pos="0">
                <a:srgbClr val="DC8512">
                  <a:shade val="30000"/>
                  <a:satMod val="115000"/>
                </a:srgbClr>
              </a:gs>
              <a:gs pos="50000">
                <a:srgbClr val="DC8512">
                  <a:shade val="67500"/>
                  <a:satMod val="115000"/>
                </a:srgbClr>
              </a:gs>
              <a:gs pos="100000">
                <a:srgbClr val="DC8512">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75" name="Curved Up Arrow 74"/>
          <p:cNvSpPr/>
          <p:nvPr/>
        </p:nvSpPr>
        <p:spPr bwMode="auto">
          <a:xfrm>
            <a:off x="20856516" y="17810849"/>
            <a:ext cx="1053466" cy="360356"/>
          </a:xfrm>
          <a:prstGeom prst="curvedUpArrow">
            <a:avLst/>
          </a:prstGeom>
          <a:solidFill>
            <a:schemeClr val="tx1"/>
          </a:solidFill>
          <a:ln w="9525" cap="flat" cmpd="sng" algn="ctr">
            <a:solidFill>
              <a:schemeClr val="tx1"/>
            </a:solidFill>
            <a:prstDash val="solid"/>
            <a:round/>
            <a:headEnd type="none" w="med" len="med"/>
            <a:tailEnd type="none" w="med" len="med"/>
          </a:ln>
          <a:effectLst/>
          <a:scene3d>
            <a:camera prst="orthographicFront">
              <a:rot lat="0" lon="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04" name="Oval 103"/>
          <p:cNvSpPr/>
          <p:nvPr/>
        </p:nvSpPr>
        <p:spPr bwMode="auto">
          <a:xfrm>
            <a:off x="25622066" y="17131963"/>
            <a:ext cx="2865882" cy="2219452"/>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rgbClr val="FF0000"/>
              </a:solidFill>
              <a:effectLst/>
              <a:latin typeface="Arial" pitchFamily="34" charset="0"/>
            </a:endParaRPr>
          </a:p>
        </p:txBody>
      </p:sp>
      <p:sp>
        <p:nvSpPr>
          <p:cNvPr id="105" name="Equal 104"/>
          <p:cNvSpPr/>
          <p:nvPr/>
        </p:nvSpPr>
        <p:spPr bwMode="auto">
          <a:xfrm rot="16200000">
            <a:off x="26544848" y="16526189"/>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07" name="Diamond 106"/>
          <p:cNvSpPr/>
          <p:nvPr/>
        </p:nvSpPr>
        <p:spPr bwMode="auto">
          <a:xfrm>
            <a:off x="26771924" y="16267867"/>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10" name="Diamond 109"/>
          <p:cNvSpPr/>
          <p:nvPr/>
        </p:nvSpPr>
        <p:spPr bwMode="auto">
          <a:xfrm>
            <a:off x="26257194" y="17861201"/>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11" name="Diamond 110"/>
          <p:cNvSpPr/>
          <p:nvPr/>
        </p:nvSpPr>
        <p:spPr bwMode="auto">
          <a:xfrm>
            <a:off x="26790974" y="17707593"/>
            <a:ext cx="457200" cy="585218"/>
          </a:xfrm>
          <a:prstGeom prst="diamond">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12" name="Diamond 111"/>
          <p:cNvSpPr/>
          <p:nvPr/>
        </p:nvSpPr>
        <p:spPr bwMode="auto">
          <a:xfrm>
            <a:off x="27248174" y="17898093"/>
            <a:ext cx="457200" cy="585218"/>
          </a:xfrm>
          <a:prstGeom prst="diamond">
            <a:avLst/>
          </a:prstGeom>
          <a:gradFill flip="none" rotWithShape="1">
            <a:gsLst>
              <a:gs pos="0">
                <a:srgbClr val="DC8512">
                  <a:shade val="30000"/>
                  <a:satMod val="115000"/>
                </a:srgbClr>
              </a:gs>
              <a:gs pos="50000">
                <a:srgbClr val="DC8512">
                  <a:shade val="67500"/>
                  <a:satMod val="115000"/>
                </a:srgbClr>
              </a:gs>
              <a:gs pos="100000">
                <a:srgbClr val="DC8512">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95" name="TextBox 94"/>
          <p:cNvSpPr txBox="1"/>
          <p:nvPr/>
        </p:nvSpPr>
        <p:spPr>
          <a:xfrm>
            <a:off x="19095535" y="17153761"/>
            <a:ext cx="3471291" cy="646331"/>
          </a:xfrm>
          <a:prstGeom prst="rect">
            <a:avLst/>
          </a:prstGeom>
          <a:noFill/>
        </p:spPr>
        <p:txBody>
          <a:bodyPr wrap="square" rtlCol="0">
            <a:spAutoFit/>
          </a:bodyPr>
          <a:lstStyle/>
          <a:p>
            <a:pPr algn="ctr"/>
            <a:r>
              <a:rPr lang="en-US" sz="1800" dirty="0" smtClean="0"/>
              <a:t>Paternal alloantigen uptake, processing, and presentation</a:t>
            </a:r>
            <a:endParaRPr lang="en-US" sz="1800" dirty="0"/>
          </a:p>
        </p:txBody>
      </p:sp>
      <p:sp>
        <p:nvSpPr>
          <p:cNvPr id="116" name="Oval 115"/>
          <p:cNvSpPr/>
          <p:nvPr/>
        </p:nvSpPr>
        <p:spPr bwMode="auto">
          <a:xfrm>
            <a:off x="26610380" y="15321573"/>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17" name="Oval 116"/>
          <p:cNvSpPr/>
          <p:nvPr/>
        </p:nvSpPr>
        <p:spPr bwMode="auto">
          <a:xfrm>
            <a:off x="26806214" y="15483497"/>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18" name="Equal 117"/>
          <p:cNvSpPr/>
          <p:nvPr/>
        </p:nvSpPr>
        <p:spPr bwMode="auto">
          <a:xfrm rot="16200000">
            <a:off x="26743922" y="15975557"/>
            <a:ext cx="507869" cy="457200"/>
          </a:xfrm>
          <a:prstGeom prst="mathEqual">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20" name="TextBox 119"/>
          <p:cNvSpPr txBox="1"/>
          <p:nvPr/>
        </p:nvSpPr>
        <p:spPr>
          <a:xfrm>
            <a:off x="23504084" y="15957149"/>
            <a:ext cx="2937132" cy="1015663"/>
          </a:xfrm>
          <a:prstGeom prst="rect">
            <a:avLst/>
          </a:prstGeom>
          <a:noFill/>
        </p:spPr>
        <p:txBody>
          <a:bodyPr wrap="square" rtlCol="0">
            <a:spAutoFit/>
          </a:bodyPr>
          <a:lstStyle/>
          <a:p>
            <a:pPr algn="ctr"/>
            <a:r>
              <a:rPr lang="en-US" sz="2000" dirty="0" smtClean="0"/>
              <a:t>Maternal naïve T cell with paternal class II antigen specificity</a:t>
            </a:r>
            <a:endParaRPr lang="en-US" sz="2000" dirty="0"/>
          </a:p>
        </p:txBody>
      </p:sp>
      <p:cxnSp>
        <p:nvCxnSpPr>
          <p:cNvPr id="121" name="Straight Connector 120"/>
          <p:cNvCxnSpPr/>
          <p:nvPr/>
        </p:nvCxnSpPr>
        <p:spPr bwMode="auto">
          <a:xfrm flipV="1">
            <a:off x="26168038" y="15752084"/>
            <a:ext cx="564262" cy="370181"/>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2" name="TextBox 161"/>
          <p:cNvSpPr txBox="1"/>
          <p:nvPr/>
        </p:nvSpPr>
        <p:spPr>
          <a:xfrm>
            <a:off x="24931502" y="14235053"/>
            <a:ext cx="2937132" cy="1015663"/>
          </a:xfrm>
          <a:prstGeom prst="rect">
            <a:avLst/>
          </a:prstGeom>
          <a:noFill/>
        </p:spPr>
        <p:txBody>
          <a:bodyPr wrap="square" rtlCol="0">
            <a:spAutoFit/>
          </a:bodyPr>
          <a:lstStyle/>
          <a:p>
            <a:pPr algn="ctr"/>
            <a:r>
              <a:rPr lang="en-US" sz="2000" dirty="0" smtClean="0"/>
              <a:t>Maternal iTreg cell with paternal class II antigen specificity</a:t>
            </a:r>
            <a:endParaRPr lang="en-US" sz="2000" dirty="0"/>
          </a:p>
        </p:txBody>
      </p:sp>
      <p:grpSp>
        <p:nvGrpSpPr>
          <p:cNvPr id="154" name="Group 153"/>
          <p:cNvGrpSpPr/>
          <p:nvPr/>
        </p:nvGrpSpPr>
        <p:grpSpPr>
          <a:xfrm>
            <a:off x="27811484" y="14331459"/>
            <a:ext cx="1007364" cy="1136518"/>
            <a:chOff x="27856246" y="18271506"/>
            <a:chExt cx="1007364" cy="1136518"/>
          </a:xfrm>
        </p:grpSpPr>
        <p:sp>
          <p:nvSpPr>
            <p:cNvPr id="159" name="Oval 158"/>
            <p:cNvSpPr/>
            <p:nvPr/>
          </p:nvSpPr>
          <p:spPr bwMode="auto">
            <a:xfrm>
              <a:off x="28082560" y="18271506"/>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60" name="Oval 159"/>
            <p:cNvSpPr/>
            <p:nvPr/>
          </p:nvSpPr>
          <p:spPr bwMode="auto">
            <a:xfrm>
              <a:off x="28278394" y="18433430"/>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61" name="Equal 160"/>
            <p:cNvSpPr/>
            <p:nvPr/>
          </p:nvSpPr>
          <p:spPr bwMode="auto">
            <a:xfrm rot="16200000">
              <a:off x="28216102" y="18925490"/>
              <a:ext cx="507869" cy="457200"/>
            </a:xfrm>
            <a:prstGeom prst="mathEqual">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163" name="Straight Connector 162"/>
            <p:cNvCxnSpPr/>
            <p:nvPr/>
          </p:nvCxnSpPr>
          <p:spPr bwMode="auto">
            <a:xfrm>
              <a:off x="27856246" y="18702017"/>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5" name="Right Arrow 164"/>
          <p:cNvSpPr/>
          <p:nvPr/>
        </p:nvSpPr>
        <p:spPr bwMode="auto">
          <a:xfrm rot="19449272">
            <a:off x="27315662" y="14977249"/>
            <a:ext cx="767691"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grpSp>
        <p:nvGrpSpPr>
          <p:cNvPr id="204" name="Group 203"/>
          <p:cNvGrpSpPr/>
          <p:nvPr/>
        </p:nvGrpSpPr>
        <p:grpSpPr>
          <a:xfrm>
            <a:off x="17059469" y="22428799"/>
            <a:ext cx="10218806" cy="4645187"/>
            <a:chOff x="17104231" y="26478574"/>
            <a:chExt cx="10218806" cy="4645187"/>
          </a:xfrm>
        </p:grpSpPr>
        <p:sp>
          <p:nvSpPr>
            <p:cNvPr id="123" name="Oval 122"/>
            <p:cNvSpPr/>
            <p:nvPr/>
          </p:nvSpPr>
          <p:spPr bwMode="auto">
            <a:xfrm>
              <a:off x="19838861" y="28904309"/>
              <a:ext cx="2865882" cy="2219452"/>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rgbClr val="FF0000"/>
                </a:solidFill>
                <a:effectLst/>
                <a:latin typeface="Arial" pitchFamily="34" charset="0"/>
              </a:endParaRPr>
            </a:p>
          </p:txBody>
        </p:sp>
        <p:sp>
          <p:nvSpPr>
            <p:cNvPr id="126" name="Diamond 125"/>
            <p:cNvSpPr/>
            <p:nvPr/>
          </p:nvSpPr>
          <p:spPr bwMode="auto">
            <a:xfrm>
              <a:off x="20473989" y="29633547"/>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27" name="Diamond 126"/>
            <p:cNvSpPr/>
            <p:nvPr/>
          </p:nvSpPr>
          <p:spPr bwMode="auto">
            <a:xfrm>
              <a:off x="21007769" y="29479939"/>
              <a:ext cx="457200" cy="585218"/>
            </a:xfrm>
            <a:prstGeom prst="diamond">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28" name="Diamond 127"/>
            <p:cNvSpPr/>
            <p:nvPr/>
          </p:nvSpPr>
          <p:spPr bwMode="auto">
            <a:xfrm>
              <a:off x="21464969" y="29670439"/>
              <a:ext cx="457200" cy="585218"/>
            </a:xfrm>
            <a:prstGeom prst="diamond">
              <a:avLst/>
            </a:prstGeom>
            <a:gradFill flip="none" rotWithShape="1">
              <a:gsLst>
                <a:gs pos="0">
                  <a:srgbClr val="DC8512">
                    <a:shade val="30000"/>
                    <a:satMod val="115000"/>
                  </a:srgbClr>
                </a:gs>
                <a:gs pos="50000">
                  <a:srgbClr val="DC8512">
                    <a:shade val="67500"/>
                    <a:satMod val="115000"/>
                  </a:srgbClr>
                </a:gs>
                <a:gs pos="100000">
                  <a:srgbClr val="DC8512">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24" name="Equal 123"/>
            <p:cNvSpPr/>
            <p:nvPr/>
          </p:nvSpPr>
          <p:spPr bwMode="auto">
            <a:xfrm rot="16200000">
              <a:off x="20009168" y="28641435"/>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25" name="Diamond 124"/>
            <p:cNvSpPr/>
            <p:nvPr/>
          </p:nvSpPr>
          <p:spPr bwMode="auto">
            <a:xfrm>
              <a:off x="20236244" y="28383113"/>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29" name="Oval 128"/>
            <p:cNvSpPr/>
            <p:nvPr/>
          </p:nvSpPr>
          <p:spPr bwMode="auto">
            <a:xfrm>
              <a:off x="20074700" y="27436819"/>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30" name="Oval 129"/>
            <p:cNvSpPr/>
            <p:nvPr/>
          </p:nvSpPr>
          <p:spPr bwMode="auto">
            <a:xfrm>
              <a:off x="20270534" y="27598743"/>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31" name="Equal 130"/>
            <p:cNvSpPr/>
            <p:nvPr/>
          </p:nvSpPr>
          <p:spPr bwMode="auto">
            <a:xfrm rot="16200000">
              <a:off x="20208242" y="28090803"/>
              <a:ext cx="507869" cy="457200"/>
            </a:xfrm>
            <a:prstGeom prst="mathEqual">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32" name="TextBox 131"/>
            <p:cNvSpPr txBox="1"/>
            <p:nvPr/>
          </p:nvSpPr>
          <p:spPr>
            <a:xfrm>
              <a:off x="17104231" y="28264296"/>
              <a:ext cx="2937132" cy="1015663"/>
            </a:xfrm>
            <a:prstGeom prst="rect">
              <a:avLst/>
            </a:prstGeom>
            <a:noFill/>
          </p:spPr>
          <p:txBody>
            <a:bodyPr wrap="square" rtlCol="0">
              <a:spAutoFit/>
            </a:bodyPr>
            <a:lstStyle/>
            <a:p>
              <a:pPr algn="ctr"/>
              <a:r>
                <a:rPr lang="en-US" sz="2000" dirty="0" smtClean="0"/>
                <a:t>Maternal iTreg cell with paternal class II antigen specificity</a:t>
              </a:r>
              <a:endParaRPr lang="en-US" sz="2000" dirty="0"/>
            </a:p>
          </p:txBody>
        </p:sp>
        <p:cxnSp>
          <p:nvCxnSpPr>
            <p:cNvPr id="133" name="Straight Connector 132"/>
            <p:cNvCxnSpPr/>
            <p:nvPr/>
          </p:nvCxnSpPr>
          <p:spPr bwMode="auto">
            <a:xfrm flipV="1">
              <a:off x="19769138" y="27963736"/>
              <a:ext cx="427482" cy="35566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5" name="Equal 144"/>
            <p:cNvSpPr/>
            <p:nvPr/>
          </p:nvSpPr>
          <p:spPr bwMode="auto">
            <a:xfrm rot="16200000">
              <a:off x="21701000" y="28680691"/>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46" name="Diamond 145"/>
            <p:cNvSpPr/>
            <p:nvPr/>
          </p:nvSpPr>
          <p:spPr bwMode="auto">
            <a:xfrm>
              <a:off x="21928076" y="28422369"/>
              <a:ext cx="457200" cy="585218"/>
            </a:xfrm>
            <a:prstGeom prst="diamond">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47" name="Oval 146"/>
            <p:cNvSpPr/>
            <p:nvPr/>
          </p:nvSpPr>
          <p:spPr bwMode="auto">
            <a:xfrm>
              <a:off x="21766532" y="27476075"/>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48" name="Oval 147"/>
            <p:cNvSpPr/>
            <p:nvPr/>
          </p:nvSpPr>
          <p:spPr bwMode="auto">
            <a:xfrm>
              <a:off x="21962366" y="27637999"/>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49" name="Equal 148"/>
            <p:cNvSpPr/>
            <p:nvPr/>
          </p:nvSpPr>
          <p:spPr bwMode="auto">
            <a:xfrm rot="16200000">
              <a:off x="21900074" y="28130059"/>
              <a:ext cx="507869" cy="457200"/>
            </a:xfrm>
            <a:prstGeom prst="mathEqual">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50" name="TextBox 149"/>
            <p:cNvSpPr txBox="1"/>
            <p:nvPr/>
          </p:nvSpPr>
          <p:spPr>
            <a:xfrm>
              <a:off x="22737700" y="28120265"/>
              <a:ext cx="2937132" cy="1015663"/>
            </a:xfrm>
            <a:prstGeom prst="rect">
              <a:avLst/>
            </a:prstGeom>
            <a:noFill/>
          </p:spPr>
          <p:txBody>
            <a:bodyPr wrap="square" rtlCol="0">
              <a:spAutoFit/>
            </a:bodyPr>
            <a:lstStyle/>
            <a:p>
              <a:pPr algn="ctr"/>
              <a:r>
                <a:rPr lang="en-US" sz="2000" dirty="0" smtClean="0"/>
                <a:t>Maternal naïve T cell with paternal mHAg</a:t>
              </a:r>
              <a:r>
                <a:rPr lang="en-US" sz="2000" dirty="0"/>
                <a:t> </a:t>
              </a:r>
              <a:r>
                <a:rPr lang="en-US" sz="2000" dirty="0" smtClean="0"/>
                <a:t>specificity</a:t>
              </a:r>
              <a:endParaRPr lang="en-US" sz="2000" dirty="0"/>
            </a:p>
          </p:txBody>
        </p:sp>
        <p:cxnSp>
          <p:nvCxnSpPr>
            <p:cNvPr id="151" name="Straight Connector 150"/>
            <p:cNvCxnSpPr/>
            <p:nvPr/>
          </p:nvCxnSpPr>
          <p:spPr bwMode="auto">
            <a:xfrm>
              <a:off x="22485100" y="27963736"/>
              <a:ext cx="470150" cy="26365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Curved Down Arrow 134"/>
            <p:cNvSpPr/>
            <p:nvPr/>
          </p:nvSpPr>
          <p:spPr bwMode="auto">
            <a:xfrm>
              <a:off x="20388644" y="27049607"/>
              <a:ext cx="1807656" cy="365760"/>
            </a:xfrm>
            <a:prstGeom prst="curved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66" name="Right Arrow 165"/>
            <p:cNvSpPr/>
            <p:nvPr/>
          </p:nvSpPr>
          <p:spPr bwMode="auto">
            <a:xfrm rot="19449272">
              <a:off x="22466819" y="27084237"/>
              <a:ext cx="1023183"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69" name="Oval 168"/>
            <p:cNvSpPr/>
            <p:nvPr/>
          </p:nvSpPr>
          <p:spPr bwMode="auto">
            <a:xfrm>
              <a:off x="23457029" y="26478574"/>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70" name="Oval 169"/>
            <p:cNvSpPr/>
            <p:nvPr/>
          </p:nvSpPr>
          <p:spPr bwMode="auto">
            <a:xfrm>
              <a:off x="23652863" y="26640498"/>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71" name="Equal 170"/>
            <p:cNvSpPr/>
            <p:nvPr/>
          </p:nvSpPr>
          <p:spPr bwMode="auto">
            <a:xfrm rot="16200000">
              <a:off x="23590571" y="27132558"/>
              <a:ext cx="507869" cy="457200"/>
            </a:xfrm>
            <a:prstGeom prst="mathEqual">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172" name="Straight Connector 171"/>
            <p:cNvCxnSpPr/>
            <p:nvPr/>
          </p:nvCxnSpPr>
          <p:spPr bwMode="auto">
            <a:xfrm>
              <a:off x="24161496" y="26891431"/>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3" name="TextBox 172"/>
            <p:cNvSpPr txBox="1"/>
            <p:nvPr/>
          </p:nvSpPr>
          <p:spPr>
            <a:xfrm>
              <a:off x="24385905" y="26516406"/>
              <a:ext cx="2937132" cy="1015663"/>
            </a:xfrm>
            <a:prstGeom prst="rect">
              <a:avLst/>
            </a:prstGeom>
            <a:noFill/>
          </p:spPr>
          <p:txBody>
            <a:bodyPr wrap="square" rtlCol="0">
              <a:spAutoFit/>
            </a:bodyPr>
            <a:lstStyle/>
            <a:p>
              <a:pPr algn="ctr"/>
              <a:r>
                <a:rPr lang="en-US" sz="2000" dirty="0" smtClean="0"/>
                <a:t>Maternal iTreg cell with paternal mHAg specificity</a:t>
              </a:r>
              <a:endParaRPr lang="en-US" sz="2000" dirty="0"/>
            </a:p>
          </p:txBody>
        </p:sp>
        <p:sp>
          <p:nvSpPr>
            <p:cNvPr id="174" name="TextBox 173"/>
            <p:cNvSpPr txBox="1"/>
            <p:nvPr/>
          </p:nvSpPr>
          <p:spPr>
            <a:xfrm>
              <a:off x="19823906" y="26634226"/>
              <a:ext cx="2937132" cy="400110"/>
            </a:xfrm>
            <a:prstGeom prst="rect">
              <a:avLst/>
            </a:prstGeom>
            <a:noFill/>
          </p:spPr>
          <p:txBody>
            <a:bodyPr wrap="square" rtlCol="0">
              <a:spAutoFit/>
            </a:bodyPr>
            <a:lstStyle/>
            <a:p>
              <a:pPr algn="ctr"/>
              <a:r>
                <a:rPr lang="en-US" sz="2000" dirty="0" smtClean="0"/>
                <a:t>Linked suppression</a:t>
              </a:r>
              <a:endParaRPr lang="en-US" sz="2000" dirty="0"/>
            </a:p>
          </p:txBody>
        </p:sp>
      </p:grpSp>
      <p:sp>
        <p:nvSpPr>
          <p:cNvPr id="177" name="Oval 176"/>
          <p:cNvSpPr/>
          <p:nvPr/>
        </p:nvSpPr>
        <p:spPr bwMode="auto">
          <a:xfrm>
            <a:off x="33248733" y="24795298"/>
            <a:ext cx="2865882" cy="2219452"/>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rgbClr val="FF0000"/>
              </a:solidFill>
              <a:effectLst/>
              <a:latin typeface="Arial" pitchFamily="34" charset="0"/>
            </a:endParaRPr>
          </a:p>
        </p:txBody>
      </p:sp>
      <p:sp>
        <p:nvSpPr>
          <p:cNvPr id="178" name="Diamond 177"/>
          <p:cNvSpPr/>
          <p:nvPr/>
        </p:nvSpPr>
        <p:spPr bwMode="auto">
          <a:xfrm>
            <a:off x="33883861" y="25524536"/>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79" name="Diamond 178"/>
          <p:cNvSpPr/>
          <p:nvPr/>
        </p:nvSpPr>
        <p:spPr bwMode="auto">
          <a:xfrm>
            <a:off x="34417641" y="25370928"/>
            <a:ext cx="457200" cy="585218"/>
          </a:xfrm>
          <a:prstGeom prst="diamond">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0" name="Diamond 179"/>
          <p:cNvSpPr/>
          <p:nvPr/>
        </p:nvSpPr>
        <p:spPr bwMode="auto">
          <a:xfrm>
            <a:off x="34874841" y="25561428"/>
            <a:ext cx="457200" cy="585218"/>
          </a:xfrm>
          <a:prstGeom prst="diamond">
            <a:avLst/>
          </a:prstGeom>
          <a:gradFill flip="none" rotWithShape="1">
            <a:gsLst>
              <a:gs pos="0">
                <a:srgbClr val="DC8512">
                  <a:shade val="30000"/>
                  <a:satMod val="115000"/>
                </a:srgbClr>
              </a:gs>
              <a:gs pos="50000">
                <a:srgbClr val="DC8512">
                  <a:shade val="67500"/>
                  <a:satMod val="115000"/>
                </a:srgbClr>
              </a:gs>
              <a:gs pos="100000">
                <a:srgbClr val="DC8512">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1" name="Equal 180"/>
          <p:cNvSpPr/>
          <p:nvPr/>
        </p:nvSpPr>
        <p:spPr bwMode="auto">
          <a:xfrm rot="16200000">
            <a:off x="33419040" y="24532424"/>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2" name="Diamond 181"/>
          <p:cNvSpPr/>
          <p:nvPr/>
        </p:nvSpPr>
        <p:spPr bwMode="auto">
          <a:xfrm>
            <a:off x="33646116" y="24274102"/>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3" name="Oval 182"/>
          <p:cNvSpPr/>
          <p:nvPr/>
        </p:nvSpPr>
        <p:spPr bwMode="auto">
          <a:xfrm>
            <a:off x="33484572" y="23327808"/>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4" name="Oval 183"/>
          <p:cNvSpPr/>
          <p:nvPr/>
        </p:nvSpPr>
        <p:spPr bwMode="auto">
          <a:xfrm>
            <a:off x="33680406" y="23489732"/>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5" name="Equal 184"/>
          <p:cNvSpPr/>
          <p:nvPr/>
        </p:nvSpPr>
        <p:spPr bwMode="auto">
          <a:xfrm rot="16200000">
            <a:off x="33618114" y="23981792"/>
            <a:ext cx="507869" cy="457200"/>
          </a:xfrm>
          <a:prstGeom prst="mathEqual">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6" name="TextBox 185"/>
          <p:cNvSpPr txBox="1"/>
          <p:nvPr/>
        </p:nvSpPr>
        <p:spPr>
          <a:xfrm>
            <a:off x="30514103" y="24155285"/>
            <a:ext cx="2937132" cy="1015663"/>
          </a:xfrm>
          <a:prstGeom prst="rect">
            <a:avLst/>
          </a:prstGeom>
          <a:noFill/>
        </p:spPr>
        <p:txBody>
          <a:bodyPr wrap="square" rtlCol="0">
            <a:spAutoFit/>
          </a:bodyPr>
          <a:lstStyle/>
          <a:p>
            <a:pPr algn="ctr"/>
            <a:r>
              <a:rPr lang="en-US" sz="2000" dirty="0" smtClean="0"/>
              <a:t>Maternal iTreg cell with paternal class II antigen specificity</a:t>
            </a:r>
            <a:endParaRPr lang="en-US" sz="2000" dirty="0"/>
          </a:p>
        </p:txBody>
      </p:sp>
      <p:cxnSp>
        <p:nvCxnSpPr>
          <p:cNvPr id="187" name="Straight Connector 186"/>
          <p:cNvCxnSpPr/>
          <p:nvPr/>
        </p:nvCxnSpPr>
        <p:spPr bwMode="auto">
          <a:xfrm flipV="1">
            <a:off x="33179010" y="23854725"/>
            <a:ext cx="427482" cy="35566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8" name="Equal 187"/>
          <p:cNvSpPr/>
          <p:nvPr/>
        </p:nvSpPr>
        <p:spPr bwMode="auto">
          <a:xfrm rot="16200000">
            <a:off x="35110872" y="24571680"/>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89" name="Diamond 188"/>
          <p:cNvSpPr/>
          <p:nvPr/>
        </p:nvSpPr>
        <p:spPr bwMode="auto">
          <a:xfrm>
            <a:off x="35337948" y="24313358"/>
            <a:ext cx="457200" cy="585218"/>
          </a:xfrm>
          <a:prstGeom prst="diamond">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0" name="Oval 189"/>
          <p:cNvSpPr/>
          <p:nvPr/>
        </p:nvSpPr>
        <p:spPr bwMode="auto">
          <a:xfrm>
            <a:off x="35176404" y="23367064"/>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1" name="Oval 190"/>
          <p:cNvSpPr/>
          <p:nvPr/>
        </p:nvSpPr>
        <p:spPr bwMode="auto">
          <a:xfrm>
            <a:off x="35372238" y="23528988"/>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2" name="Equal 191"/>
          <p:cNvSpPr/>
          <p:nvPr/>
        </p:nvSpPr>
        <p:spPr bwMode="auto">
          <a:xfrm rot="16200000">
            <a:off x="35309946" y="24021048"/>
            <a:ext cx="507869" cy="457200"/>
          </a:xfrm>
          <a:prstGeom prst="mathEqual">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3" name="TextBox 192"/>
          <p:cNvSpPr txBox="1"/>
          <p:nvPr/>
        </p:nvSpPr>
        <p:spPr>
          <a:xfrm>
            <a:off x="36147572" y="24011254"/>
            <a:ext cx="2937132" cy="1015663"/>
          </a:xfrm>
          <a:prstGeom prst="rect">
            <a:avLst/>
          </a:prstGeom>
          <a:noFill/>
        </p:spPr>
        <p:txBody>
          <a:bodyPr wrap="square" rtlCol="0">
            <a:spAutoFit/>
          </a:bodyPr>
          <a:lstStyle/>
          <a:p>
            <a:pPr algn="ctr"/>
            <a:r>
              <a:rPr lang="en-US" sz="2000" dirty="0" smtClean="0"/>
              <a:t>Maternal naïve T cell with autoantigen specificity</a:t>
            </a:r>
            <a:endParaRPr lang="en-US" sz="2000" dirty="0"/>
          </a:p>
        </p:txBody>
      </p:sp>
      <p:cxnSp>
        <p:nvCxnSpPr>
          <p:cNvPr id="194" name="Straight Connector 193"/>
          <p:cNvCxnSpPr/>
          <p:nvPr/>
        </p:nvCxnSpPr>
        <p:spPr bwMode="auto">
          <a:xfrm>
            <a:off x="35894972" y="23854725"/>
            <a:ext cx="470150" cy="26365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Curved Down Arrow 194"/>
          <p:cNvSpPr/>
          <p:nvPr/>
        </p:nvSpPr>
        <p:spPr bwMode="auto">
          <a:xfrm>
            <a:off x="33798516" y="22940596"/>
            <a:ext cx="1807656" cy="365760"/>
          </a:xfrm>
          <a:prstGeom prst="curved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6" name="Right Arrow 195"/>
          <p:cNvSpPr/>
          <p:nvPr/>
        </p:nvSpPr>
        <p:spPr bwMode="auto">
          <a:xfrm rot="19449272">
            <a:off x="35876691" y="22975226"/>
            <a:ext cx="1023183"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7" name="Oval 196"/>
          <p:cNvSpPr/>
          <p:nvPr/>
        </p:nvSpPr>
        <p:spPr bwMode="auto">
          <a:xfrm>
            <a:off x="36866901" y="22369563"/>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8" name="Oval 197"/>
          <p:cNvSpPr/>
          <p:nvPr/>
        </p:nvSpPr>
        <p:spPr bwMode="auto">
          <a:xfrm>
            <a:off x="37062735" y="22531487"/>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199" name="Equal 198"/>
          <p:cNvSpPr/>
          <p:nvPr/>
        </p:nvSpPr>
        <p:spPr bwMode="auto">
          <a:xfrm rot="16200000">
            <a:off x="37000443" y="23023547"/>
            <a:ext cx="507869" cy="457200"/>
          </a:xfrm>
          <a:prstGeom prst="mathEqual">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200" name="Straight Connector 199"/>
          <p:cNvCxnSpPr/>
          <p:nvPr/>
        </p:nvCxnSpPr>
        <p:spPr bwMode="auto">
          <a:xfrm flipV="1">
            <a:off x="37557229" y="22379088"/>
            <a:ext cx="402759" cy="221161"/>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1" name="TextBox 200"/>
          <p:cNvSpPr txBox="1"/>
          <p:nvPr/>
        </p:nvSpPr>
        <p:spPr>
          <a:xfrm>
            <a:off x="37919602" y="22082865"/>
            <a:ext cx="2937132" cy="707886"/>
          </a:xfrm>
          <a:prstGeom prst="rect">
            <a:avLst/>
          </a:prstGeom>
          <a:noFill/>
        </p:spPr>
        <p:txBody>
          <a:bodyPr wrap="square" rtlCol="0">
            <a:spAutoFit/>
          </a:bodyPr>
          <a:lstStyle/>
          <a:p>
            <a:pPr algn="ctr"/>
            <a:r>
              <a:rPr lang="en-US" sz="2000" dirty="0" smtClean="0"/>
              <a:t>Maternal Treg cell with autoantigen specificity</a:t>
            </a:r>
            <a:endParaRPr lang="en-US" sz="2000" dirty="0"/>
          </a:p>
        </p:txBody>
      </p:sp>
      <p:sp>
        <p:nvSpPr>
          <p:cNvPr id="202" name="TextBox 201"/>
          <p:cNvSpPr txBox="1"/>
          <p:nvPr/>
        </p:nvSpPr>
        <p:spPr>
          <a:xfrm>
            <a:off x="33233778" y="22525215"/>
            <a:ext cx="2937132" cy="400110"/>
          </a:xfrm>
          <a:prstGeom prst="rect">
            <a:avLst/>
          </a:prstGeom>
          <a:noFill/>
        </p:spPr>
        <p:txBody>
          <a:bodyPr wrap="square" rtlCol="0">
            <a:spAutoFit/>
          </a:bodyPr>
          <a:lstStyle/>
          <a:p>
            <a:pPr algn="ctr"/>
            <a:r>
              <a:rPr lang="en-US" sz="2000" dirty="0" smtClean="0"/>
              <a:t>Linked suppression</a:t>
            </a:r>
            <a:endParaRPr lang="en-US" sz="2000" dirty="0"/>
          </a:p>
        </p:txBody>
      </p:sp>
      <p:sp>
        <p:nvSpPr>
          <p:cNvPr id="203" name="Right Arrow 202"/>
          <p:cNvSpPr/>
          <p:nvPr/>
        </p:nvSpPr>
        <p:spPr bwMode="auto">
          <a:xfrm rot="1433218">
            <a:off x="37647312" y="23185111"/>
            <a:ext cx="2306082"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09" name="TextBox 208"/>
          <p:cNvSpPr txBox="1"/>
          <p:nvPr/>
        </p:nvSpPr>
        <p:spPr>
          <a:xfrm>
            <a:off x="39557522" y="24113677"/>
            <a:ext cx="2937132" cy="707886"/>
          </a:xfrm>
          <a:prstGeom prst="rect">
            <a:avLst/>
          </a:prstGeom>
          <a:noFill/>
        </p:spPr>
        <p:txBody>
          <a:bodyPr wrap="square" rtlCol="0">
            <a:spAutoFit/>
          </a:bodyPr>
          <a:lstStyle/>
          <a:p>
            <a:pPr algn="ctr"/>
            <a:r>
              <a:rPr lang="en-US" sz="2000" dirty="0" smtClean="0"/>
              <a:t>Amelioration of maternal autoimmune disease</a:t>
            </a:r>
            <a:endParaRPr lang="en-US" sz="2000" dirty="0"/>
          </a:p>
        </p:txBody>
      </p:sp>
      <p:grpSp>
        <p:nvGrpSpPr>
          <p:cNvPr id="207" name="Group 206"/>
          <p:cNvGrpSpPr/>
          <p:nvPr/>
        </p:nvGrpSpPr>
        <p:grpSpPr>
          <a:xfrm>
            <a:off x="31276103" y="26015382"/>
            <a:ext cx="3454530" cy="585218"/>
            <a:chOff x="31320865" y="30065157"/>
            <a:chExt cx="3454530" cy="585218"/>
          </a:xfrm>
        </p:grpSpPr>
        <p:sp>
          <p:nvSpPr>
            <p:cNvPr id="210" name="Diamond 209"/>
            <p:cNvSpPr/>
            <p:nvPr/>
          </p:nvSpPr>
          <p:spPr bwMode="auto">
            <a:xfrm>
              <a:off x="34318195" y="30065157"/>
              <a:ext cx="457200" cy="585218"/>
            </a:xfrm>
            <a:prstGeom prst="diamond">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212" name="Straight Connector 211"/>
            <p:cNvCxnSpPr/>
            <p:nvPr/>
          </p:nvCxnSpPr>
          <p:spPr bwMode="auto">
            <a:xfrm>
              <a:off x="34064067" y="30373132"/>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1" name="TextBox 210"/>
            <p:cNvSpPr txBox="1"/>
            <p:nvPr/>
          </p:nvSpPr>
          <p:spPr>
            <a:xfrm>
              <a:off x="31320865" y="30154841"/>
              <a:ext cx="2937132" cy="400110"/>
            </a:xfrm>
            <a:prstGeom prst="rect">
              <a:avLst/>
            </a:prstGeom>
            <a:noFill/>
          </p:spPr>
          <p:txBody>
            <a:bodyPr wrap="square" rtlCol="0">
              <a:spAutoFit/>
            </a:bodyPr>
            <a:lstStyle/>
            <a:p>
              <a:pPr algn="ctr"/>
              <a:r>
                <a:rPr lang="en-US" sz="2000" dirty="0" smtClean="0"/>
                <a:t>Maternal autoantigen</a:t>
              </a:r>
              <a:endParaRPr lang="en-US" sz="2000" dirty="0"/>
            </a:p>
          </p:txBody>
        </p:sp>
      </p:grpSp>
      <p:sp>
        <p:nvSpPr>
          <p:cNvPr id="215" name="Oval 214"/>
          <p:cNvSpPr/>
          <p:nvPr/>
        </p:nvSpPr>
        <p:spPr bwMode="auto">
          <a:xfrm>
            <a:off x="36341122" y="16936500"/>
            <a:ext cx="2865882" cy="2219452"/>
          </a:xfrm>
          <a:prstGeom prst="ellipse">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rgbClr val="FF0000"/>
              </a:solidFill>
              <a:effectLst/>
              <a:latin typeface="Arial" pitchFamily="34" charset="0"/>
            </a:endParaRPr>
          </a:p>
        </p:txBody>
      </p:sp>
      <p:sp>
        <p:nvSpPr>
          <p:cNvPr id="216" name="Diamond 215"/>
          <p:cNvSpPr/>
          <p:nvPr/>
        </p:nvSpPr>
        <p:spPr bwMode="auto">
          <a:xfrm>
            <a:off x="36976250" y="17665738"/>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17" name="Diamond 216"/>
          <p:cNvSpPr/>
          <p:nvPr/>
        </p:nvSpPr>
        <p:spPr bwMode="auto">
          <a:xfrm>
            <a:off x="37510030" y="17512130"/>
            <a:ext cx="457200" cy="585218"/>
          </a:xfrm>
          <a:prstGeom prst="diamond">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18" name="Diamond 217"/>
          <p:cNvSpPr/>
          <p:nvPr/>
        </p:nvSpPr>
        <p:spPr bwMode="auto">
          <a:xfrm>
            <a:off x="37967230" y="17702630"/>
            <a:ext cx="457200" cy="585218"/>
          </a:xfrm>
          <a:prstGeom prst="diamond">
            <a:avLst/>
          </a:prstGeom>
          <a:gradFill flip="none" rotWithShape="1">
            <a:gsLst>
              <a:gs pos="0">
                <a:srgbClr val="DC8512">
                  <a:shade val="30000"/>
                  <a:satMod val="115000"/>
                </a:srgbClr>
              </a:gs>
              <a:gs pos="50000">
                <a:srgbClr val="DC8512">
                  <a:shade val="67500"/>
                  <a:satMod val="115000"/>
                </a:srgbClr>
              </a:gs>
              <a:gs pos="100000">
                <a:srgbClr val="DC8512">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19" name="Equal 218"/>
          <p:cNvSpPr/>
          <p:nvPr/>
        </p:nvSpPr>
        <p:spPr bwMode="auto">
          <a:xfrm rot="16200000">
            <a:off x="36511429" y="16673626"/>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0" name="Diamond 219"/>
          <p:cNvSpPr/>
          <p:nvPr/>
        </p:nvSpPr>
        <p:spPr bwMode="auto">
          <a:xfrm>
            <a:off x="36738505" y="16415304"/>
            <a:ext cx="457200" cy="585218"/>
          </a:xfrm>
          <a:prstGeom prst="diamond">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1" name="Oval 220"/>
          <p:cNvSpPr/>
          <p:nvPr/>
        </p:nvSpPr>
        <p:spPr bwMode="auto">
          <a:xfrm>
            <a:off x="36576961" y="15469010"/>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2" name="Oval 221"/>
          <p:cNvSpPr/>
          <p:nvPr/>
        </p:nvSpPr>
        <p:spPr bwMode="auto">
          <a:xfrm>
            <a:off x="36772795" y="15630934"/>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3" name="Equal 222"/>
          <p:cNvSpPr/>
          <p:nvPr/>
        </p:nvSpPr>
        <p:spPr bwMode="auto">
          <a:xfrm rot="16200000">
            <a:off x="36710503" y="16122994"/>
            <a:ext cx="507869" cy="457200"/>
          </a:xfrm>
          <a:prstGeom prst="mathEqual">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4" name="TextBox 223"/>
          <p:cNvSpPr txBox="1"/>
          <p:nvPr/>
        </p:nvSpPr>
        <p:spPr>
          <a:xfrm>
            <a:off x="33464570" y="15375187"/>
            <a:ext cx="2937132" cy="1015663"/>
          </a:xfrm>
          <a:prstGeom prst="rect">
            <a:avLst/>
          </a:prstGeom>
          <a:noFill/>
        </p:spPr>
        <p:txBody>
          <a:bodyPr wrap="square" rtlCol="0">
            <a:spAutoFit/>
          </a:bodyPr>
          <a:lstStyle/>
          <a:p>
            <a:pPr algn="ctr"/>
            <a:r>
              <a:rPr lang="en-US" sz="2000" dirty="0" smtClean="0"/>
              <a:t>Maternal iTreg cell with paternal class II antigen specificity</a:t>
            </a:r>
            <a:endParaRPr lang="en-US" sz="2000" dirty="0"/>
          </a:p>
        </p:txBody>
      </p:sp>
      <p:cxnSp>
        <p:nvCxnSpPr>
          <p:cNvPr id="225" name="Straight Connector 224"/>
          <p:cNvCxnSpPr/>
          <p:nvPr/>
        </p:nvCxnSpPr>
        <p:spPr bwMode="auto">
          <a:xfrm>
            <a:off x="36339170" y="15900802"/>
            <a:ext cx="37271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6" name="Equal 225"/>
          <p:cNvSpPr/>
          <p:nvPr/>
        </p:nvSpPr>
        <p:spPr bwMode="auto">
          <a:xfrm rot="16200000">
            <a:off x="38203261" y="16712882"/>
            <a:ext cx="914400" cy="914400"/>
          </a:xfrm>
          <a:prstGeom prst="mathEqual">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7" name="Diamond 226"/>
          <p:cNvSpPr/>
          <p:nvPr/>
        </p:nvSpPr>
        <p:spPr bwMode="auto">
          <a:xfrm>
            <a:off x="38430337" y="16454560"/>
            <a:ext cx="457200" cy="585218"/>
          </a:xfrm>
          <a:prstGeom prst="diamond">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8" name="Oval 227"/>
          <p:cNvSpPr/>
          <p:nvPr/>
        </p:nvSpPr>
        <p:spPr bwMode="auto">
          <a:xfrm>
            <a:off x="38268793" y="15508266"/>
            <a:ext cx="781050" cy="790575"/>
          </a:xfrm>
          <a:prstGeom prst="ellipse">
            <a:avLst/>
          </a:prstGeom>
          <a:gradFill flip="none" rotWithShape="1">
            <a:gsLst>
              <a:gs pos="0">
                <a:srgbClr val="00B050">
                  <a:shade val="30000"/>
                  <a:satMod val="115000"/>
                  <a:tint val="66000"/>
                  <a:satMod val="160000"/>
                </a:srgbClr>
              </a:gs>
              <a:gs pos="50000">
                <a:srgbClr val="00B050">
                  <a:shade val="30000"/>
                  <a:satMod val="115000"/>
                  <a:tint val="44500"/>
                  <a:satMod val="160000"/>
                </a:srgbClr>
              </a:gs>
              <a:gs pos="100000">
                <a:srgbClr val="00B050">
                  <a:shade val="30000"/>
                  <a:satMod val="115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29" name="Oval 228"/>
          <p:cNvSpPr/>
          <p:nvPr/>
        </p:nvSpPr>
        <p:spPr bwMode="auto">
          <a:xfrm>
            <a:off x="38464627" y="15670190"/>
            <a:ext cx="467868" cy="466725"/>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30" name="Equal 229"/>
          <p:cNvSpPr/>
          <p:nvPr/>
        </p:nvSpPr>
        <p:spPr bwMode="auto">
          <a:xfrm rot="16200000">
            <a:off x="38402335" y="16162250"/>
            <a:ext cx="507869" cy="457200"/>
          </a:xfrm>
          <a:prstGeom prst="mathEqual">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31" name="TextBox 230"/>
          <p:cNvSpPr txBox="1"/>
          <p:nvPr/>
        </p:nvSpPr>
        <p:spPr>
          <a:xfrm>
            <a:off x="39239961" y="16152456"/>
            <a:ext cx="2937132" cy="1323439"/>
          </a:xfrm>
          <a:prstGeom prst="rect">
            <a:avLst/>
          </a:prstGeom>
          <a:noFill/>
        </p:spPr>
        <p:txBody>
          <a:bodyPr wrap="square" rtlCol="0">
            <a:spAutoFit/>
          </a:bodyPr>
          <a:lstStyle/>
          <a:p>
            <a:pPr algn="ctr"/>
            <a:r>
              <a:rPr lang="en-US" sz="2000" dirty="0" smtClean="0"/>
              <a:t>Maternal naïve T cell with specificity for “new” paternal antigen not present at conception</a:t>
            </a:r>
            <a:endParaRPr lang="en-US" sz="2000" dirty="0"/>
          </a:p>
        </p:txBody>
      </p:sp>
      <p:cxnSp>
        <p:nvCxnSpPr>
          <p:cNvPr id="232" name="Straight Connector 231"/>
          <p:cNvCxnSpPr/>
          <p:nvPr/>
        </p:nvCxnSpPr>
        <p:spPr bwMode="auto">
          <a:xfrm>
            <a:off x="38987361" y="15995927"/>
            <a:ext cx="470150" cy="26365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3" name="Curved Down Arrow 232"/>
          <p:cNvSpPr/>
          <p:nvPr/>
        </p:nvSpPr>
        <p:spPr bwMode="auto">
          <a:xfrm>
            <a:off x="36890905" y="15081798"/>
            <a:ext cx="1807656" cy="365760"/>
          </a:xfrm>
          <a:prstGeom prst="curvedDown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34" name="Right Arrow 233"/>
          <p:cNvSpPr/>
          <p:nvPr/>
        </p:nvSpPr>
        <p:spPr bwMode="auto">
          <a:xfrm rot="19449272">
            <a:off x="38969080" y="15116428"/>
            <a:ext cx="1023183" cy="484632"/>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35" name="Oval 234"/>
          <p:cNvSpPr/>
          <p:nvPr/>
        </p:nvSpPr>
        <p:spPr bwMode="auto">
          <a:xfrm>
            <a:off x="39959290" y="14510765"/>
            <a:ext cx="781050" cy="790575"/>
          </a:xfrm>
          <a:prstGeom prst="ellipse">
            <a:avLst/>
          </a:prstGeom>
          <a:gradFill flip="none" rotWithShape="1">
            <a:gsLst>
              <a:gs pos="0">
                <a:srgbClr val="0066FF">
                  <a:tint val="66000"/>
                  <a:satMod val="160000"/>
                </a:srgbClr>
              </a:gs>
              <a:gs pos="50000">
                <a:srgbClr val="0066FF">
                  <a:tint val="44500"/>
                  <a:satMod val="160000"/>
                </a:srgbClr>
              </a:gs>
              <a:gs pos="100000">
                <a:srgbClr val="0066FF">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36" name="Oval 235"/>
          <p:cNvSpPr/>
          <p:nvPr/>
        </p:nvSpPr>
        <p:spPr bwMode="auto">
          <a:xfrm>
            <a:off x="40155124" y="14672689"/>
            <a:ext cx="467868" cy="466725"/>
          </a:xfrm>
          <a:prstGeom prst="ellipse">
            <a:avLst/>
          </a:prstGeom>
          <a:gradFill flip="none" rotWithShape="1">
            <a:gsLst>
              <a:gs pos="0">
                <a:srgbClr val="0066FF">
                  <a:shade val="30000"/>
                  <a:satMod val="115000"/>
                </a:srgbClr>
              </a:gs>
              <a:gs pos="50000">
                <a:srgbClr val="0066FF">
                  <a:shade val="67500"/>
                  <a:satMod val="115000"/>
                </a:srgbClr>
              </a:gs>
              <a:gs pos="100000">
                <a:srgbClr val="0066FF">
                  <a:shade val="100000"/>
                  <a:satMod val="115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37" name="Equal 236"/>
          <p:cNvSpPr/>
          <p:nvPr/>
        </p:nvSpPr>
        <p:spPr bwMode="auto">
          <a:xfrm rot="16200000">
            <a:off x="40092832" y="15164749"/>
            <a:ext cx="507869" cy="457200"/>
          </a:xfrm>
          <a:prstGeom prst="mathEqual">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238" name="Straight Connector 237"/>
          <p:cNvCxnSpPr/>
          <p:nvPr/>
        </p:nvCxnSpPr>
        <p:spPr bwMode="auto">
          <a:xfrm>
            <a:off x="40663757" y="14923622"/>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9" name="TextBox 238"/>
          <p:cNvSpPr txBox="1"/>
          <p:nvPr/>
        </p:nvSpPr>
        <p:spPr>
          <a:xfrm>
            <a:off x="40888166" y="14548597"/>
            <a:ext cx="2937132" cy="1015663"/>
          </a:xfrm>
          <a:prstGeom prst="rect">
            <a:avLst/>
          </a:prstGeom>
          <a:noFill/>
        </p:spPr>
        <p:txBody>
          <a:bodyPr wrap="square" rtlCol="0">
            <a:spAutoFit/>
          </a:bodyPr>
          <a:lstStyle/>
          <a:p>
            <a:pPr algn="ctr"/>
            <a:r>
              <a:rPr lang="en-US" sz="2000" dirty="0" smtClean="0"/>
              <a:t>Maternal iTreg cell with specificity for “new” paternal antigen</a:t>
            </a:r>
            <a:endParaRPr lang="en-US" sz="2000" dirty="0"/>
          </a:p>
        </p:txBody>
      </p:sp>
      <p:sp>
        <p:nvSpPr>
          <p:cNvPr id="240" name="TextBox 239"/>
          <p:cNvSpPr txBox="1"/>
          <p:nvPr/>
        </p:nvSpPr>
        <p:spPr>
          <a:xfrm>
            <a:off x="36326167" y="14666417"/>
            <a:ext cx="2937132" cy="400110"/>
          </a:xfrm>
          <a:prstGeom prst="rect">
            <a:avLst/>
          </a:prstGeom>
          <a:noFill/>
        </p:spPr>
        <p:txBody>
          <a:bodyPr wrap="square" rtlCol="0">
            <a:spAutoFit/>
          </a:bodyPr>
          <a:lstStyle/>
          <a:p>
            <a:pPr algn="ctr"/>
            <a:r>
              <a:rPr lang="en-US" sz="2000" dirty="0" smtClean="0"/>
              <a:t>Linked suppression</a:t>
            </a:r>
            <a:endParaRPr lang="en-US" sz="2000" dirty="0"/>
          </a:p>
        </p:txBody>
      </p:sp>
      <p:sp>
        <p:nvSpPr>
          <p:cNvPr id="241" name="Curved Up Arrow 240"/>
          <p:cNvSpPr/>
          <p:nvPr/>
        </p:nvSpPr>
        <p:spPr bwMode="auto">
          <a:xfrm>
            <a:off x="35799434" y="18061511"/>
            <a:ext cx="1053466" cy="360356"/>
          </a:xfrm>
          <a:prstGeom prst="curvedUpArrow">
            <a:avLst/>
          </a:prstGeom>
          <a:solidFill>
            <a:schemeClr val="tx1"/>
          </a:solidFill>
          <a:ln w="9525" cap="flat" cmpd="sng" algn="ctr">
            <a:solidFill>
              <a:schemeClr val="tx1"/>
            </a:solidFill>
            <a:prstDash val="solid"/>
            <a:round/>
            <a:headEnd type="none" w="med" len="med"/>
            <a:tailEnd type="none" w="med" len="med"/>
          </a:ln>
          <a:effectLst/>
          <a:scene3d>
            <a:camera prst="orthographicFront">
              <a:rot lat="0" lon="0" rev="0"/>
            </a:camera>
            <a:lightRig rig="threePt" dir="t"/>
          </a:scene3d>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42" name="TextBox 241"/>
          <p:cNvSpPr txBox="1"/>
          <p:nvPr/>
        </p:nvSpPr>
        <p:spPr>
          <a:xfrm>
            <a:off x="33715269" y="17421008"/>
            <a:ext cx="3471291" cy="646331"/>
          </a:xfrm>
          <a:prstGeom prst="rect">
            <a:avLst/>
          </a:prstGeom>
          <a:noFill/>
        </p:spPr>
        <p:txBody>
          <a:bodyPr wrap="square" rtlCol="0">
            <a:spAutoFit/>
          </a:bodyPr>
          <a:lstStyle/>
          <a:p>
            <a:pPr algn="ctr"/>
            <a:r>
              <a:rPr lang="en-US" sz="1800" dirty="0" smtClean="0"/>
              <a:t>Paternal alloantigen uptake, processing, and presentation</a:t>
            </a:r>
            <a:endParaRPr lang="en-US" sz="1800" dirty="0"/>
          </a:p>
        </p:txBody>
      </p:sp>
      <p:sp>
        <p:nvSpPr>
          <p:cNvPr id="206" name="Oval 205"/>
          <p:cNvSpPr/>
          <p:nvPr/>
        </p:nvSpPr>
        <p:spPr bwMode="auto">
          <a:xfrm>
            <a:off x="30412503" y="17355818"/>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45" name="TextBox 244"/>
          <p:cNvSpPr txBox="1"/>
          <p:nvPr/>
        </p:nvSpPr>
        <p:spPr>
          <a:xfrm>
            <a:off x="29574017" y="16035327"/>
            <a:ext cx="3734372" cy="1015663"/>
          </a:xfrm>
          <a:prstGeom prst="rect">
            <a:avLst/>
          </a:prstGeom>
          <a:noFill/>
        </p:spPr>
        <p:txBody>
          <a:bodyPr wrap="square" rtlCol="0">
            <a:spAutoFit/>
          </a:bodyPr>
          <a:lstStyle/>
          <a:p>
            <a:pPr algn="ctr"/>
            <a:r>
              <a:rPr lang="en-US" sz="2000" dirty="0" smtClean="0"/>
              <a:t>Placental exosomes and other placental-derived material containing paternal HLA-DR</a:t>
            </a:r>
            <a:endParaRPr lang="en-US" sz="2000" dirty="0"/>
          </a:p>
        </p:txBody>
      </p:sp>
      <p:sp>
        <p:nvSpPr>
          <p:cNvPr id="248" name="Diamond 247"/>
          <p:cNvSpPr/>
          <p:nvPr/>
        </p:nvSpPr>
        <p:spPr bwMode="auto">
          <a:xfrm>
            <a:off x="37295337" y="18432343"/>
            <a:ext cx="457200" cy="585218"/>
          </a:xfrm>
          <a:prstGeom prst="diamond">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cxnSp>
        <p:nvCxnSpPr>
          <p:cNvPr id="249" name="Straight Connector 248"/>
          <p:cNvCxnSpPr/>
          <p:nvPr/>
        </p:nvCxnSpPr>
        <p:spPr bwMode="auto">
          <a:xfrm>
            <a:off x="37637030" y="18725783"/>
            <a:ext cx="34823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0" name="TextBox 249"/>
          <p:cNvSpPr txBox="1"/>
          <p:nvPr/>
        </p:nvSpPr>
        <p:spPr>
          <a:xfrm>
            <a:off x="37932561" y="18409167"/>
            <a:ext cx="4386901" cy="707886"/>
          </a:xfrm>
          <a:prstGeom prst="rect">
            <a:avLst/>
          </a:prstGeom>
          <a:noFill/>
        </p:spPr>
        <p:txBody>
          <a:bodyPr wrap="square" rtlCol="0">
            <a:spAutoFit/>
          </a:bodyPr>
          <a:lstStyle/>
          <a:p>
            <a:pPr algn="ctr"/>
            <a:r>
              <a:rPr lang="en-US" sz="2000" dirty="0" smtClean="0"/>
              <a:t>Paternal antigen newly expressed by fetus during progression of gestation</a:t>
            </a:r>
            <a:endParaRPr lang="en-US" sz="2000" dirty="0"/>
          </a:p>
        </p:txBody>
      </p:sp>
      <p:sp>
        <p:nvSpPr>
          <p:cNvPr id="251" name="Oval 250"/>
          <p:cNvSpPr/>
          <p:nvPr/>
        </p:nvSpPr>
        <p:spPr bwMode="auto">
          <a:xfrm>
            <a:off x="30355353" y="17838418"/>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2" name="Oval 251"/>
          <p:cNvSpPr/>
          <p:nvPr/>
        </p:nvSpPr>
        <p:spPr bwMode="auto">
          <a:xfrm>
            <a:off x="31022103" y="17150662"/>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3" name="Oval 252"/>
          <p:cNvSpPr/>
          <p:nvPr/>
        </p:nvSpPr>
        <p:spPr bwMode="auto">
          <a:xfrm>
            <a:off x="30669168" y="18372013"/>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4" name="Oval 253"/>
          <p:cNvSpPr/>
          <p:nvPr/>
        </p:nvSpPr>
        <p:spPr bwMode="auto">
          <a:xfrm>
            <a:off x="30907803" y="17787416"/>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5" name="Oval 254"/>
          <p:cNvSpPr/>
          <p:nvPr/>
        </p:nvSpPr>
        <p:spPr bwMode="auto">
          <a:xfrm>
            <a:off x="31536453" y="17584137"/>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6" name="Oval 255"/>
          <p:cNvSpPr/>
          <p:nvPr/>
        </p:nvSpPr>
        <p:spPr bwMode="auto">
          <a:xfrm>
            <a:off x="31269753" y="18443106"/>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7" name="Oval 256"/>
          <p:cNvSpPr/>
          <p:nvPr/>
        </p:nvSpPr>
        <p:spPr bwMode="auto">
          <a:xfrm>
            <a:off x="31850268" y="18092627"/>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8" name="Oval 257"/>
          <p:cNvSpPr/>
          <p:nvPr/>
        </p:nvSpPr>
        <p:spPr bwMode="auto">
          <a:xfrm>
            <a:off x="32040768" y="17264945"/>
            <a:ext cx="419100" cy="410312"/>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702175" rtl="0" eaLnBrk="1" fontAlgn="base" latinLnBrk="0" hangingPunct="1">
              <a:lnSpc>
                <a:spcPct val="100000"/>
              </a:lnSpc>
              <a:spcBef>
                <a:spcPct val="0"/>
              </a:spcBef>
              <a:spcAft>
                <a:spcPct val="0"/>
              </a:spcAft>
              <a:buClrTx/>
              <a:buSzTx/>
              <a:buFontTx/>
              <a:buNone/>
              <a:tabLst/>
            </a:pPr>
            <a:endParaRPr kumimoji="0" lang="en-US" sz="9300" b="0" i="0" u="none" strike="noStrike" cap="none" normalizeH="0" baseline="0" dirty="0" smtClean="0">
              <a:ln>
                <a:noFill/>
              </a:ln>
              <a:solidFill>
                <a:schemeClr val="tx1"/>
              </a:solidFill>
              <a:effectLst/>
              <a:latin typeface="Arial" pitchFamily="34" charset="0"/>
            </a:endParaRPr>
          </a:p>
        </p:txBody>
      </p:sp>
      <p:sp>
        <p:nvSpPr>
          <p:cNvPr id="259" name="Text Box 6"/>
          <p:cNvSpPr txBox="1">
            <a:spLocks noChangeArrowheads="1"/>
          </p:cNvSpPr>
          <p:nvPr/>
        </p:nvSpPr>
        <p:spPr bwMode="auto">
          <a:xfrm>
            <a:off x="0" y="23254135"/>
            <a:ext cx="14401800" cy="4258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000" dirty="0" smtClean="0"/>
              <a:t>The maternal immune system is initially exposed to paternal antigens through sperm and seminal fluid which contain MHC class II molecules.</a:t>
            </a:r>
            <a:r>
              <a:rPr lang="en-US" sz="3000" baseline="30000" dirty="0" smtClean="0"/>
              <a:t>8</a:t>
            </a:r>
          </a:p>
          <a:p>
            <a:pPr marL="457200" indent="-457200" eaLnBrk="1" hangingPunct="1">
              <a:buFont typeface="Arial" panose="020B0604020202020204" pitchFamily="34" charset="0"/>
              <a:buChar char="•"/>
            </a:pPr>
            <a:r>
              <a:rPr lang="en-US" sz="3000" dirty="0" smtClean="0"/>
              <a:t>MHC class II molecules are not expressed at the surface of trophoblasts, but HLA-DR molecules are expressed intracellularly.</a:t>
            </a:r>
            <a:r>
              <a:rPr lang="en-US" sz="3000" baseline="30000" dirty="0" smtClean="0"/>
              <a:t>9</a:t>
            </a:r>
          </a:p>
          <a:p>
            <a:pPr marL="457200" indent="-457200" eaLnBrk="1" hangingPunct="1">
              <a:buFont typeface="Arial" panose="020B0604020202020204" pitchFamily="34" charset="0"/>
              <a:buChar char="•"/>
            </a:pPr>
            <a:r>
              <a:rPr lang="en-US" sz="3000" dirty="0" smtClean="0"/>
              <a:t>HLA-DR is sequestered into vesicular compartments, likely by HLA-DO which is expressed by trophoblasts</a:t>
            </a:r>
            <a:r>
              <a:rPr lang="en-US" sz="3000" dirty="0"/>
              <a:t> </a:t>
            </a:r>
            <a:r>
              <a:rPr lang="en-US" sz="3000" dirty="0" smtClean="0"/>
              <a:t>and favors sorting of HLA-DR into exosomes.</a:t>
            </a:r>
          </a:p>
          <a:p>
            <a:pPr marL="457200" indent="-457200" eaLnBrk="1" hangingPunct="1">
              <a:buFont typeface="Arial" panose="020B0604020202020204" pitchFamily="34" charset="0"/>
              <a:buChar char="•"/>
            </a:pPr>
            <a:r>
              <a:rPr lang="en-US" sz="3000" dirty="0" smtClean="0"/>
              <a:t>Exosomal delivery of antigens  to APCs promotes tolerogenic</a:t>
            </a:r>
            <a:r>
              <a:rPr lang="en-US" sz="3000" dirty="0"/>
              <a:t> </a:t>
            </a:r>
            <a:r>
              <a:rPr lang="en-US" sz="3000" dirty="0" smtClean="0"/>
              <a:t>presentation.</a:t>
            </a:r>
          </a:p>
          <a:p>
            <a:pPr marL="457200" indent="-457200" eaLnBrk="1" hangingPunct="1">
              <a:buFont typeface="Arial" panose="020B0604020202020204" pitchFamily="34" charset="0"/>
              <a:buChar char="•"/>
            </a:pPr>
            <a:r>
              <a:rPr lang="en-US" sz="3000" dirty="0" smtClean="0"/>
              <a:t>Normal pregnancy is associated with increasing levels of soluble HLA-DR and decreased levels are noted in women with preeclampsia.</a:t>
            </a:r>
          </a:p>
          <a:p>
            <a:pPr marL="457200" indent="-457200" eaLnBrk="1" hangingPunct="1">
              <a:buFont typeface="Arial" panose="020B0604020202020204" pitchFamily="34" charset="0"/>
              <a:buChar char="•"/>
            </a:pPr>
            <a:endParaRPr lang="en-US" sz="3000" dirty="0" smtClean="0"/>
          </a:p>
          <a:p>
            <a:pPr marL="457200" indent="-457200" algn="just" eaLnBrk="1" hangingPunct="1">
              <a:buFont typeface="Arial" panose="020B0604020202020204" pitchFamily="34" charset="0"/>
              <a:buChar char="•"/>
            </a:pPr>
            <a:endParaRPr lang="en-US" sz="3000" dirty="0"/>
          </a:p>
          <a:p>
            <a:pPr eaLnBrk="1" hangingPunct="1"/>
            <a:endParaRPr lang="en-US" sz="3400" dirty="0"/>
          </a:p>
          <a:p>
            <a:pPr eaLnBrk="1" hangingPunct="1"/>
            <a:endParaRPr lang="en-US" sz="3400" dirty="0"/>
          </a:p>
          <a:p>
            <a:pPr eaLnBrk="1" hangingPunct="1"/>
            <a:endParaRPr lang="en-US" sz="3400" dirty="0"/>
          </a:p>
        </p:txBody>
      </p:sp>
      <p:sp>
        <p:nvSpPr>
          <p:cNvPr id="260" name="Text Box 6"/>
          <p:cNvSpPr txBox="1">
            <a:spLocks noChangeArrowheads="1"/>
          </p:cNvSpPr>
          <p:nvPr/>
        </p:nvSpPr>
        <p:spPr bwMode="auto">
          <a:xfrm>
            <a:off x="6096" y="28527175"/>
            <a:ext cx="14401800" cy="439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000" dirty="0" smtClean="0"/>
              <a:t>MHC class II histoincompatibility can promote either immune rejection or tolerance depending on context.</a:t>
            </a:r>
          </a:p>
          <a:p>
            <a:pPr marL="457200" indent="-457200" eaLnBrk="1" hangingPunct="1">
              <a:buFont typeface="Arial" panose="020B0604020202020204" pitchFamily="34" charset="0"/>
              <a:buChar char="•"/>
            </a:pPr>
            <a:r>
              <a:rPr lang="en-US" sz="3000" dirty="0" smtClean="0"/>
              <a:t>MHC class II allele disparity promotes tolerance of tissue allografts transplanted at immunologically privileged sites including the anterior chamber of the eye and the liver.</a:t>
            </a:r>
            <a:r>
              <a:rPr lang="en-US" sz="3000" baseline="30000" dirty="0" smtClean="0"/>
              <a:t>10,11</a:t>
            </a:r>
          </a:p>
          <a:p>
            <a:pPr marL="457200" indent="-457200" eaLnBrk="1" hangingPunct="1">
              <a:buFont typeface="Arial" panose="020B0604020202020204" pitchFamily="34" charset="0"/>
              <a:buChar char="•"/>
            </a:pPr>
            <a:r>
              <a:rPr lang="en-US" sz="3000" dirty="0" smtClean="0"/>
              <a:t>Introduction of histoincompatible donor MHC class II molecules into the host in tolerogenic contexts (ie, expression in liver, administration through mucosal routes, and intravenous administration in exosomes) promotes graft tolerance at non-immunologically privileged sites.</a:t>
            </a:r>
            <a:r>
              <a:rPr lang="en-US" sz="3000" baseline="30000" dirty="0" smtClean="0"/>
              <a:t>12,13</a:t>
            </a:r>
            <a:r>
              <a:rPr lang="en-US" sz="3000" dirty="0" smtClean="0"/>
              <a:t>  </a:t>
            </a:r>
          </a:p>
          <a:p>
            <a:pPr marL="457200" indent="-457200" algn="just" eaLnBrk="1" hangingPunct="1">
              <a:buFont typeface="Arial" panose="020B0604020202020204" pitchFamily="34" charset="0"/>
              <a:buChar char="•"/>
            </a:pPr>
            <a:endParaRPr lang="en-US" sz="3000" dirty="0"/>
          </a:p>
          <a:p>
            <a:pPr eaLnBrk="1" hangingPunct="1"/>
            <a:endParaRPr lang="en-US" sz="3400" dirty="0"/>
          </a:p>
          <a:p>
            <a:pPr eaLnBrk="1" hangingPunct="1"/>
            <a:endParaRPr lang="en-US" sz="3400" dirty="0"/>
          </a:p>
          <a:p>
            <a:pPr eaLnBrk="1" hangingPunct="1"/>
            <a:endParaRPr lang="en-US" sz="3400" dirty="0"/>
          </a:p>
        </p:txBody>
      </p:sp>
      <p:sp>
        <p:nvSpPr>
          <p:cNvPr id="262" name="Text Box 6"/>
          <p:cNvSpPr txBox="1">
            <a:spLocks noChangeArrowheads="1"/>
          </p:cNvSpPr>
          <p:nvPr/>
        </p:nvSpPr>
        <p:spPr bwMode="auto">
          <a:xfrm>
            <a:off x="14716125" y="6292579"/>
            <a:ext cx="14401800" cy="6709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000" dirty="0" smtClean="0"/>
              <a:t>Linked suppression is a mechanism whereby one tolerated antigen is able to confer immune tolerance to a second antigen.</a:t>
            </a:r>
            <a:r>
              <a:rPr lang="en-US" sz="3000" baseline="30000" dirty="0" smtClean="0"/>
              <a:t>14</a:t>
            </a:r>
          </a:p>
          <a:p>
            <a:pPr marL="457200" indent="-457200" eaLnBrk="1" hangingPunct="1">
              <a:buFont typeface="Arial" panose="020B0604020202020204" pitchFamily="34" charset="0"/>
              <a:buChar char="•"/>
            </a:pPr>
            <a:r>
              <a:rPr lang="en-US" sz="3000" dirty="0" smtClean="0"/>
              <a:t>The ability to induce linked suppression is a property of MHC class II antigens that is not shared by class I antigens.</a:t>
            </a:r>
            <a:r>
              <a:rPr lang="en-US" sz="3000" baseline="30000" dirty="0" smtClean="0"/>
              <a:t>15</a:t>
            </a:r>
          </a:p>
          <a:p>
            <a:pPr marL="457200" indent="-457200" eaLnBrk="1" hangingPunct="1">
              <a:buFont typeface="Arial" panose="020B0604020202020204" pitchFamily="34" charset="0"/>
              <a:buChar char="•"/>
            </a:pPr>
            <a:r>
              <a:rPr lang="en-US" sz="3000" dirty="0" smtClean="0"/>
              <a:t>MHC class II molecules preferentially display MHC class II peptides (pII) that cover polymorphic stretches od allelic sequences derived from hypervariable regions of MHC class II chains.</a:t>
            </a:r>
            <a:r>
              <a:rPr lang="en-US" sz="3000" baseline="30000" dirty="0" smtClean="0"/>
              <a:t>16</a:t>
            </a:r>
          </a:p>
          <a:p>
            <a:pPr marL="457200" indent="-457200" eaLnBrk="1" hangingPunct="1">
              <a:buFont typeface="Arial" panose="020B0604020202020204" pitchFamily="34" charset="0"/>
              <a:buChar char="•"/>
            </a:pPr>
            <a:r>
              <a:rPr lang="en-US" sz="3000" dirty="0" smtClean="0"/>
              <a:t>It has been noted that </a:t>
            </a:r>
            <a:r>
              <a:rPr lang="en-US" sz="3000" dirty="0"/>
              <a:t>“the propensity of MHC II molecules to present themselves as peptides </a:t>
            </a:r>
            <a:r>
              <a:rPr lang="en-US" sz="3000" dirty="0" smtClean="0"/>
              <a:t>suggests that </a:t>
            </a:r>
            <a:r>
              <a:rPr lang="en-US" sz="3000" dirty="0"/>
              <a:t>pII/MHC II complexes are associated with a specific function”, but that “the cause of preferential presentation of allelic MHC II determinants remains puzzling given that gene allelism has no real meaning </a:t>
            </a:r>
            <a:r>
              <a:rPr lang="en-US" sz="3000" u="sng" dirty="0"/>
              <a:t>within</a:t>
            </a:r>
            <a:r>
              <a:rPr lang="en-US" sz="3000" dirty="0"/>
              <a:t> a given mouse strain or human individual” (emphasis added</a:t>
            </a:r>
            <a:r>
              <a:rPr lang="en-US" sz="3000" dirty="0" smtClean="0"/>
              <a:t>).</a:t>
            </a:r>
            <a:r>
              <a:rPr lang="en-US" sz="3000" baseline="30000" dirty="0" smtClean="0"/>
              <a:t>17</a:t>
            </a:r>
            <a:r>
              <a:rPr lang="en-US" sz="3000" dirty="0" smtClean="0"/>
              <a:t>  </a:t>
            </a:r>
          </a:p>
          <a:p>
            <a:pPr marL="457200" indent="-457200" eaLnBrk="1" hangingPunct="1">
              <a:buFont typeface="Arial" panose="020B0604020202020204" pitchFamily="34" charset="0"/>
              <a:buChar char="•"/>
            </a:pPr>
            <a:r>
              <a:rPr lang="en-US" sz="3000" dirty="0" smtClean="0"/>
              <a:t>Indeed </a:t>
            </a:r>
            <a:r>
              <a:rPr lang="en-US" sz="3000" dirty="0"/>
              <a:t>gene allelism is rather useful for self/non-self determination amongst individuals of a species.</a:t>
            </a:r>
          </a:p>
          <a:p>
            <a:pPr eaLnBrk="1" hangingPunct="1"/>
            <a:endParaRPr lang="en-US" sz="3400" dirty="0"/>
          </a:p>
          <a:p>
            <a:pPr eaLnBrk="1" hangingPunct="1"/>
            <a:endParaRPr lang="en-US" sz="3400" dirty="0"/>
          </a:p>
        </p:txBody>
      </p:sp>
      <p:sp>
        <p:nvSpPr>
          <p:cNvPr id="263" name="Text Box 6"/>
          <p:cNvSpPr txBox="1">
            <a:spLocks noChangeArrowheads="1"/>
          </p:cNvSpPr>
          <p:nvPr/>
        </p:nvSpPr>
        <p:spPr bwMode="auto">
          <a:xfrm>
            <a:off x="29423498" y="11313812"/>
            <a:ext cx="14401800" cy="2008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000" dirty="0"/>
              <a:t>L</a:t>
            </a:r>
            <a:r>
              <a:rPr lang="en-US" sz="3000" dirty="0" smtClean="0"/>
              <a:t>ack of significant fetomaternal </a:t>
            </a:r>
            <a:r>
              <a:rPr lang="en-US" sz="3000" dirty="0"/>
              <a:t>HLA class II </a:t>
            </a:r>
            <a:r>
              <a:rPr lang="en-US" sz="3000" dirty="0" smtClean="0"/>
              <a:t>incompatibility may lead to failure to generate tolerance for other classes of paternal antigens by linked suppression.</a:t>
            </a:r>
          </a:p>
          <a:p>
            <a:pPr marL="457200" indent="-457200" eaLnBrk="1" hangingPunct="1">
              <a:buFont typeface="Arial" panose="020B0604020202020204" pitchFamily="34" charset="0"/>
              <a:buChar char="•"/>
            </a:pPr>
            <a:r>
              <a:rPr lang="en-US" sz="3000" dirty="0" smtClean="0"/>
              <a:t>Therapies that promote linked suppression may be useful to treat recurrent miscarriage in couples significantly lacking HLA class II histoincompatibility.</a:t>
            </a:r>
            <a:endParaRPr lang="en-US" sz="3400" dirty="0"/>
          </a:p>
          <a:p>
            <a:pPr eaLnBrk="1" hangingPunct="1"/>
            <a:endParaRPr lang="en-US" sz="3400" dirty="0"/>
          </a:p>
          <a:p>
            <a:pPr eaLnBrk="1" hangingPunct="1"/>
            <a:endParaRPr lang="en-US" sz="3400" dirty="0"/>
          </a:p>
        </p:txBody>
      </p:sp>
      <p:sp>
        <p:nvSpPr>
          <p:cNvPr id="264" name="Text Box 6"/>
          <p:cNvSpPr txBox="1">
            <a:spLocks noChangeArrowheads="1"/>
          </p:cNvSpPr>
          <p:nvPr/>
        </p:nvSpPr>
        <p:spPr bwMode="auto">
          <a:xfrm>
            <a:off x="29263848" y="6235319"/>
            <a:ext cx="14519338" cy="4237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Arial" panose="020B0604020202020204" pitchFamily="34" charset="0"/>
              <a:buChar char="•"/>
            </a:pPr>
            <a:r>
              <a:rPr lang="en-US" sz="3000" dirty="0" smtClean="0"/>
              <a:t>Remission from autoimmunity in pregnancy originally thought to owe to effects of hormones and “general” immunosuppression, but now known that fetal antigen-specific mechanisms play an important role in the course of maternal autoimmunity, for better or worse.</a:t>
            </a:r>
          </a:p>
          <a:p>
            <a:pPr marL="457200" indent="-457200" eaLnBrk="1" hangingPunct="1">
              <a:buFont typeface="Arial" panose="020B0604020202020204" pitchFamily="34" charset="0"/>
              <a:buChar char="•"/>
            </a:pPr>
            <a:r>
              <a:rPr lang="en-US" sz="3000" dirty="0" smtClean="0"/>
              <a:t>Extent of remission of RA, IBD, and MS during pregnancy is correlated with the extent of fetomaternal incompatibility at the HLA class II loci.</a:t>
            </a:r>
            <a:r>
              <a:rPr lang="en-US" sz="3000" baseline="30000" dirty="0" smtClean="0"/>
              <a:t>18,19</a:t>
            </a:r>
          </a:p>
          <a:p>
            <a:pPr marL="457200" indent="-457200" eaLnBrk="1" hangingPunct="1">
              <a:buFont typeface="Arial" panose="020B0604020202020204" pitchFamily="34" charset="0"/>
              <a:buChar char="•"/>
            </a:pPr>
            <a:r>
              <a:rPr lang="en-US" sz="3000" dirty="0" smtClean="0"/>
              <a:t>Several autoimmune conditions (gestational dermatosis, systemic sclerosis, thyroiditis) can be triggered during pregnancy by a lack of fetomaternal HLA class II histoincompatibility.</a:t>
            </a:r>
            <a:r>
              <a:rPr lang="en-US" sz="3000" baseline="30000" dirty="0" smtClean="0"/>
              <a:t>20,21</a:t>
            </a:r>
            <a:endParaRPr lang="en-US" sz="3000" baseline="30000" dirty="0"/>
          </a:p>
          <a:p>
            <a:pPr eaLnBrk="1" hangingPunct="1"/>
            <a:endParaRPr lang="en-US" sz="3400" dirty="0"/>
          </a:p>
          <a:p>
            <a:pPr eaLnBrk="1" hangingPunct="1"/>
            <a:endParaRPr lang="en-US" sz="3400" dirty="0"/>
          </a:p>
          <a:p>
            <a:pPr eaLnBrk="1" hangingPunct="1"/>
            <a:endParaRPr lang="en-US" sz="3400" dirty="0"/>
          </a:p>
        </p:txBody>
      </p:sp>
      <p:sp>
        <p:nvSpPr>
          <p:cNvPr id="266" name="Text Box 6"/>
          <p:cNvSpPr txBox="1">
            <a:spLocks noChangeArrowheads="1"/>
          </p:cNvSpPr>
          <p:nvPr/>
        </p:nvSpPr>
        <p:spPr bwMode="auto">
          <a:xfrm>
            <a:off x="14633262" y="29746450"/>
            <a:ext cx="14401800" cy="3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Font typeface="+mj-lt"/>
              <a:buAutoNum type="arabicPeriod"/>
            </a:pPr>
            <a:r>
              <a:rPr lang="en-US" sz="2200" dirty="0"/>
              <a:t>Ziegler, A., et al., </a:t>
            </a:r>
            <a:r>
              <a:rPr lang="en-US" sz="2200" dirty="0" smtClean="0"/>
              <a:t>Self </a:t>
            </a:r>
            <a:r>
              <a:rPr lang="en-US" sz="2200" dirty="0"/>
              <a:t>Nonself, 2010. </a:t>
            </a:r>
            <a:r>
              <a:rPr lang="en-US" sz="2200" b="1" dirty="0"/>
              <a:t>1</a:t>
            </a:r>
            <a:r>
              <a:rPr lang="en-US" sz="2200" dirty="0"/>
              <a:t>(3): p. 176-191</a:t>
            </a:r>
            <a:r>
              <a:rPr lang="en-US" sz="2200" dirty="0" smtClean="0"/>
              <a:t>.</a:t>
            </a:r>
            <a:endParaRPr lang="en-US" sz="2200" dirty="0"/>
          </a:p>
          <a:p>
            <a:pPr marL="457200" indent="-457200" eaLnBrk="1" hangingPunct="1">
              <a:buFont typeface="+mj-lt"/>
              <a:buAutoNum type="arabicPeriod"/>
            </a:pPr>
            <a:r>
              <a:rPr lang="en-US" sz="2200" dirty="0"/>
              <a:t>Setchell, J.M., et al., </a:t>
            </a:r>
            <a:r>
              <a:rPr lang="en-US" sz="2200" dirty="0" smtClean="0"/>
              <a:t>Am </a:t>
            </a:r>
            <a:r>
              <a:rPr lang="en-US" sz="2200" dirty="0"/>
              <a:t>J Primatol, 2013. </a:t>
            </a:r>
            <a:r>
              <a:rPr lang="en-US" sz="2200" b="1" dirty="0" smtClean="0"/>
              <a:t>75</a:t>
            </a:r>
            <a:r>
              <a:rPr lang="en-US" sz="2200" dirty="0" smtClean="0"/>
              <a:t>(10): p. 1021-31</a:t>
            </a:r>
          </a:p>
          <a:p>
            <a:pPr marL="457200" indent="-457200" eaLnBrk="1" hangingPunct="1">
              <a:buFont typeface="+mj-lt"/>
              <a:buAutoNum type="arabicPeriod"/>
            </a:pPr>
            <a:r>
              <a:rPr lang="en-US" sz="2200" dirty="0"/>
              <a:t>Beydoun, H. and A.F. </a:t>
            </a:r>
            <a:r>
              <a:rPr lang="en-US" sz="2200" dirty="0" smtClean="0"/>
              <a:t>Saftlas, Tissue </a:t>
            </a:r>
            <a:r>
              <a:rPr lang="en-US" sz="2200" dirty="0"/>
              <a:t>Antigens, 2005. </a:t>
            </a:r>
            <a:r>
              <a:rPr lang="en-US" sz="2200" b="1" dirty="0"/>
              <a:t>65</a:t>
            </a:r>
            <a:r>
              <a:rPr lang="en-US" sz="2200" dirty="0"/>
              <a:t>(2): p. 123-35</a:t>
            </a:r>
            <a:r>
              <a:rPr lang="en-US" sz="2200" dirty="0" smtClean="0"/>
              <a:t>.</a:t>
            </a:r>
            <a:endParaRPr lang="en-US" sz="2200" dirty="0"/>
          </a:p>
          <a:p>
            <a:pPr marL="457200" indent="-457200" eaLnBrk="1" hangingPunct="1">
              <a:buFont typeface="+mj-lt"/>
              <a:buAutoNum type="arabicPeriod"/>
            </a:pPr>
            <a:r>
              <a:rPr lang="en-US" sz="2200" dirty="0" smtClean="0"/>
              <a:t>Takakuwa, K</a:t>
            </a:r>
            <a:r>
              <a:rPr lang="en-US" sz="2200" dirty="0"/>
              <a:t>., et al., </a:t>
            </a:r>
            <a:r>
              <a:rPr lang="en-US" sz="2200" dirty="0" smtClean="0"/>
              <a:t>Clin </a:t>
            </a:r>
            <a:r>
              <a:rPr lang="en-US" sz="2200" dirty="0"/>
              <a:t>Immunol, 2006. </a:t>
            </a:r>
            <a:r>
              <a:rPr lang="en-US" sz="2200" b="1" dirty="0"/>
              <a:t>118</a:t>
            </a:r>
            <a:r>
              <a:rPr lang="en-US" sz="2200" dirty="0"/>
              <a:t>(1): p. 101-7</a:t>
            </a:r>
            <a:r>
              <a:rPr lang="en-US" sz="2200" dirty="0" smtClean="0"/>
              <a:t>.</a:t>
            </a:r>
            <a:endParaRPr lang="en-US" sz="2200" dirty="0"/>
          </a:p>
          <a:p>
            <a:pPr marL="457200" indent="-457200" eaLnBrk="1" hangingPunct="1">
              <a:buFont typeface="+mj-lt"/>
              <a:buAutoNum type="arabicPeriod"/>
            </a:pPr>
            <a:r>
              <a:rPr lang="en-US" sz="2200" dirty="0"/>
              <a:t>Ooki, I., et al., </a:t>
            </a:r>
            <a:r>
              <a:rPr lang="en-US" sz="2200" dirty="0" smtClean="0"/>
              <a:t>Am </a:t>
            </a:r>
            <a:r>
              <a:rPr lang="en-US" sz="2200" dirty="0"/>
              <a:t>J Reprod Immunol, 2008. </a:t>
            </a:r>
            <a:r>
              <a:rPr lang="en-US" sz="2200" b="1" dirty="0"/>
              <a:t>60</a:t>
            </a:r>
            <a:r>
              <a:rPr lang="en-US" sz="2200" dirty="0"/>
              <a:t>(1): p. 75-84</a:t>
            </a:r>
            <a:r>
              <a:rPr lang="en-US" sz="2200" dirty="0" smtClean="0"/>
              <a:t>.</a:t>
            </a:r>
            <a:endParaRPr lang="en-US" sz="2200" dirty="0"/>
          </a:p>
          <a:p>
            <a:pPr marL="457200" indent="-457200" eaLnBrk="1" hangingPunct="1">
              <a:buFont typeface="+mj-lt"/>
              <a:buAutoNum type="arabicPeriod"/>
            </a:pPr>
            <a:r>
              <a:rPr lang="en-US" sz="2200" dirty="0"/>
              <a:t>de Luca Brunori, I., et al., </a:t>
            </a:r>
            <a:r>
              <a:rPr lang="en-US" sz="2200" dirty="0" smtClean="0"/>
              <a:t>J </a:t>
            </a:r>
            <a:r>
              <a:rPr lang="en-US" sz="2200" dirty="0"/>
              <a:t>Reprod Immunol, 2003. </a:t>
            </a:r>
            <a:r>
              <a:rPr lang="en-US" sz="2200" b="1" dirty="0"/>
              <a:t>59</a:t>
            </a:r>
            <a:r>
              <a:rPr lang="en-US" sz="2200" dirty="0"/>
              <a:t>(2): p. 235-43</a:t>
            </a:r>
            <a:r>
              <a:rPr lang="en-US" sz="2200" dirty="0" smtClean="0"/>
              <a:t>.</a:t>
            </a:r>
            <a:endParaRPr lang="en-US" sz="2200" dirty="0"/>
          </a:p>
          <a:p>
            <a:pPr marL="457200" indent="-457200" eaLnBrk="1" hangingPunct="1">
              <a:buFont typeface="+mj-lt"/>
              <a:buAutoNum type="arabicPeriod"/>
            </a:pPr>
            <a:r>
              <a:rPr lang="en-US" sz="2200" dirty="0"/>
              <a:t>Triche, E.W., et al</a:t>
            </a:r>
            <a:r>
              <a:rPr lang="en-US" sz="2200" dirty="0" smtClean="0"/>
              <a:t>., J </a:t>
            </a:r>
            <a:r>
              <a:rPr lang="en-US" sz="2200" dirty="0"/>
              <a:t>Reprod Immunol, 2013</a:t>
            </a:r>
            <a:r>
              <a:rPr lang="en-US" sz="2200" dirty="0" smtClean="0"/>
              <a:t>.</a:t>
            </a:r>
            <a:endParaRPr lang="en-US" sz="2200" dirty="0"/>
          </a:p>
          <a:p>
            <a:pPr eaLnBrk="1" hangingPunct="1"/>
            <a:endParaRPr lang="en-US" sz="3400" dirty="0"/>
          </a:p>
        </p:txBody>
      </p:sp>
      <p:sp>
        <p:nvSpPr>
          <p:cNvPr id="267" name="Text Box 6"/>
          <p:cNvSpPr txBox="1">
            <a:spLocks noChangeArrowheads="1"/>
          </p:cNvSpPr>
          <p:nvPr/>
        </p:nvSpPr>
        <p:spPr bwMode="auto">
          <a:xfrm>
            <a:off x="33606492" y="29746450"/>
            <a:ext cx="10134022" cy="3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342900" indent="-342900" eaLnBrk="1" hangingPunct="1">
              <a:buAutoNum type="arabicPeriod" startAt="15"/>
            </a:pPr>
            <a:r>
              <a:rPr lang="en-US" sz="2200" dirty="0" smtClean="0"/>
              <a:t> LeGuern</a:t>
            </a:r>
            <a:r>
              <a:rPr lang="en-US" sz="2200" dirty="0"/>
              <a:t>, C., et al., </a:t>
            </a:r>
            <a:r>
              <a:rPr lang="en-US" sz="2200" dirty="0" smtClean="0"/>
              <a:t>J </a:t>
            </a:r>
            <a:r>
              <a:rPr lang="en-US" sz="2200" dirty="0"/>
              <a:t>Immunol, 2010. </a:t>
            </a:r>
            <a:r>
              <a:rPr lang="en-US" sz="2200" b="1" dirty="0"/>
              <a:t>184</a:t>
            </a:r>
            <a:r>
              <a:rPr lang="en-US" sz="2200" dirty="0"/>
              <a:t>(5): p. </a:t>
            </a:r>
            <a:r>
              <a:rPr lang="en-US" sz="2200" dirty="0" smtClean="0"/>
              <a:t>2394-400.</a:t>
            </a:r>
          </a:p>
          <a:p>
            <a:pPr marL="342900" indent="-342900" eaLnBrk="1" hangingPunct="1">
              <a:buAutoNum type="arabicPeriod" startAt="15"/>
            </a:pPr>
            <a:r>
              <a:rPr lang="en-US" sz="2200" dirty="0"/>
              <a:t> </a:t>
            </a:r>
            <a:r>
              <a:rPr lang="en-US" sz="2200" dirty="0" smtClean="0"/>
              <a:t>LeGuern</a:t>
            </a:r>
            <a:r>
              <a:rPr lang="en-US" sz="2200" dirty="0"/>
              <a:t>, C., </a:t>
            </a:r>
            <a:r>
              <a:rPr lang="en-US" sz="2200" dirty="0" smtClean="0"/>
              <a:t>Trends </a:t>
            </a:r>
            <a:r>
              <a:rPr lang="en-US" sz="2200" dirty="0"/>
              <a:t>Immunol, 2003. </a:t>
            </a:r>
            <a:r>
              <a:rPr lang="en-US" sz="2200" b="1" dirty="0"/>
              <a:t>24</a:t>
            </a:r>
            <a:r>
              <a:rPr lang="en-US" sz="2200" dirty="0"/>
              <a:t>(12): p. </a:t>
            </a:r>
            <a:r>
              <a:rPr lang="en-US" sz="2200" dirty="0" smtClean="0"/>
              <a:t>633-8.</a:t>
            </a:r>
          </a:p>
          <a:p>
            <a:pPr marL="342900" indent="-342900" eaLnBrk="1" hangingPunct="1">
              <a:buAutoNum type="arabicPeriod" startAt="15"/>
            </a:pPr>
            <a:r>
              <a:rPr lang="en-US" sz="2200" dirty="0"/>
              <a:t> </a:t>
            </a:r>
            <a:r>
              <a:rPr lang="en-US" sz="2200" dirty="0" smtClean="0"/>
              <a:t>LeGuern</a:t>
            </a:r>
            <a:r>
              <a:rPr lang="en-US" sz="2200" dirty="0"/>
              <a:t>, C., </a:t>
            </a:r>
            <a:r>
              <a:rPr lang="en-US" sz="2200" dirty="0" smtClean="0"/>
              <a:t>Front </a:t>
            </a:r>
            <a:r>
              <a:rPr lang="en-US" sz="2200" dirty="0"/>
              <a:t>Biosci, 2007. </a:t>
            </a:r>
            <a:r>
              <a:rPr lang="en-US" sz="2200" b="1" dirty="0"/>
              <a:t>12</a:t>
            </a:r>
            <a:r>
              <a:rPr lang="en-US" sz="2200" dirty="0"/>
              <a:t>: p. </a:t>
            </a:r>
            <a:r>
              <a:rPr lang="en-US" sz="2200" dirty="0" smtClean="0"/>
              <a:t>3133-9.</a:t>
            </a:r>
          </a:p>
          <a:p>
            <a:pPr marL="342900" indent="-342900" eaLnBrk="1" hangingPunct="1">
              <a:buAutoNum type="arabicPeriod" startAt="15"/>
            </a:pPr>
            <a:r>
              <a:rPr lang="en-US" sz="2200" dirty="0"/>
              <a:t> </a:t>
            </a:r>
            <a:r>
              <a:rPr lang="en-US" sz="2200" dirty="0" smtClean="0"/>
              <a:t>Nelson</a:t>
            </a:r>
            <a:r>
              <a:rPr lang="en-US" sz="2200" dirty="0"/>
              <a:t>, J.L., et al., </a:t>
            </a:r>
            <a:r>
              <a:rPr lang="en-US" sz="2200" dirty="0" smtClean="0"/>
              <a:t>N </a:t>
            </a:r>
            <a:r>
              <a:rPr lang="en-US" sz="2200" dirty="0"/>
              <a:t>Engl J Med, 1993. </a:t>
            </a:r>
            <a:r>
              <a:rPr lang="en-US" sz="2200" b="1" dirty="0"/>
              <a:t>329</a:t>
            </a:r>
            <a:r>
              <a:rPr lang="en-US" sz="2200" dirty="0"/>
              <a:t>(7): p. </a:t>
            </a:r>
            <a:r>
              <a:rPr lang="en-US" sz="2200" dirty="0" smtClean="0"/>
              <a:t>466-71.</a:t>
            </a:r>
          </a:p>
          <a:p>
            <a:pPr marL="342900" indent="-342900" eaLnBrk="1" hangingPunct="1">
              <a:buAutoNum type="arabicPeriod" startAt="15"/>
            </a:pPr>
            <a:r>
              <a:rPr lang="en-US" sz="2200" dirty="0"/>
              <a:t> </a:t>
            </a:r>
            <a:r>
              <a:rPr lang="en-US" sz="2200" dirty="0" smtClean="0"/>
              <a:t>Kane</a:t>
            </a:r>
            <a:r>
              <a:rPr lang="en-US" sz="2200" dirty="0"/>
              <a:t>, S., et al., </a:t>
            </a:r>
            <a:r>
              <a:rPr lang="en-US" sz="2200" dirty="0" smtClean="0"/>
              <a:t>Am </a:t>
            </a:r>
            <a:r>
              <a:rPr lang="en-US" sz="2200" dirty="0"/>
              <a:t>J Gastroenterol, 2004. </a:t>
            </a:r>
            <a:r>
              <a:rPr lang="en-US" sz="2200" b="1" dirty="0"/>
              <a:t>99</a:t>
            </a:r>
            <a:r>
              <a:rPr lang="en-US" sz="2200" dirty="0"/>
              <a:t>(8): p. </a:t>
            </a:r>
            <a:r>
              <a:rPr lang="en-US" sz="2200" dirty="0" smtClean="0"/>
              <a:t>1523-6.</a:t>
            </a:r>
          </a:p>
          <a:p>
            <a:pPr marL="342900" indent="-342900" eaLnBrk="1" hangingPunct="1">
              <a:buAutoNum type="arabicPeriod" startAt="15"/>
            </a:pPr>
            <a:r>
              <a:rPr lang="en-US" sz="2200" dirty="0"/>
              <a:t> </a:t>
            </a:r>
            <a:r>
              <a:rPr lang="en-US" sz="2200" dirty="0" smtClean="0"/>
              <a:t>van </a:t>
            </a:r>
            <a:r>
              <a:rPr lang="en-US" sz="2200" dirty="0"/>
              <a:t>Wyk, L., et al</a:t>
            </a:r>
            <a:r>
              <a:rPr lang="en-US" sz="2200" dirty="0" smtClean="0"/>
              <a:t>., Arthritis </a:t>
            </a:r>
            <a:r>
              <a:rPr lang="en-US" sz="2200" dirty="0"/>
              <a:t>Res Ther, 2011. </a:t>
            </a:r>
            <a:r>
              <a:rPr lang="en-US" sz="2200" b="1" dirty="0"/>
              <a:t>13</a:t>
            </a:r>
            <a:r>
              <a:rPr lang="en-US" sz="2200" dirty="0"/>
              <a:t>(6): p. </a:t>
            </a:r>
            <a:r>
              <a:rPr lang="en-US" sz="2200" dirty="0" smtClean="0"/>
              <a:t>R183.</a:t>
            </a:r>
          </a:p>
          <a:p>
            <a:pPr marL="342900" indent="-342900" eaLnBrk="1" hangingPunct="1">
              <a:buAutoNum type="arabicPeriod" startAt="15"/>
            </a:pPr>
            <a:r>
              <a:rPr lang="en-US" sz="2200" dirty="0"/>
              <a:t> </a:t>
            </a:r>
            <a:r>
              <a:rPr lang="en-US" sz="2200" dirty="0" smtClean="0"/>
              <a:t>Chakravarty</a:t>
            </a:r>
            <a:r>
              <a:rPr lang="en-US" sz="2200" dirty="0"/>
              <a:t>, E., </a:t>
            </a:r>
            <a:r>
              <a:rPr lang="en-US" sz="2200" dirty="0" smtClean="0"/>
              <a:t>Arthritis </a:t>
            </a:r>
            <a:r>
              <a:rPr lang="en-US" sz="2200" dirty="0"/>
              <a:t>Res Ther, 2012. </a:t>
            </a:r>
            <a:r>
              <a:rPr lang="en-US" sz="2200" b="1" dirty="0"/>
              <a:t>14</a:t>
            </a:r>
            <a:r>
              <a:rPr lang="en-US" sz="2200" dirty="0"/>
              <a:t>(1): p. 102.</a:t>
            </a:r>
            <a:endParaRPr lang="en-US" sz="2200" dirty="0" smtClean="0"/>
          </a:p>
          <a:p>
            <a:pPr marL="342900" indent="-342900" eaLnBrk="1" hangingPunct="1">
              <a:buAutoNum type="arabicPeriod" startAt="12"/>
            </a:pPr>
            <a:endParaRPr lang="en-US" sz="1800" dirty="0"/>
          </a:p>
          <a:p>
            <a:pPr marL="342900" indent="-342900" eaLnBrk="1" hangingPunct="1">
              <a:buAutoNum type="arabicPeriod" startAt="12"/>
            </a:pPr>
            <a:endParaRPr lang="en-US" sz="1800" dirty="0"/>
          </a:p>
          <a:p>
            <a:pPr eaLnBrk="1" hangingPunct="1"/>
            <a:endParaRPr lang="en-US" sz="1800" dirty="0"/>
          </a:p>
          <a:p>
            <a:pPr eaLnBrk="1" hangingPunct="1"/>
            <a:endParaRPr lang="en-US" sz="3400" dirty="0"/>
          </a:p>
        </p:txBody>
      </p:sp>
      <p:sp>
        <p:nvSpPr>
          <p:cNvPr id="268" name="Text Box 6"/>
          <p:cNvSpPr txBox="1">
            <a:spLocks noChangeArrowheads="1"/>
          </p:cNvSpPr>
          <p:nvPr/>
        </p:nvSpPr>
        <p:spPr bwMode="auto">
          <a:xfrm>
            <a:off x="24116734" y="29698701"/>
            <a:ext cx="9302306" cy="3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no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marL="457200" indent="-457200" eaLnBrk="1" hangingPunct="1">
              <a:buAutoNum type="arabicPeriod" startAt="8"/>
            </a:pPr>
            <a:r>
              <a:rPr lang="en-US" sz="2200" dirty="0" smtClean="0"/>
              <a:t>Robertson</a:t>
            </a:r>
            <a:r>
              <a:rPr lang="en-US" sz="2200" dirty="0"/>
              <a:t>, S.A., et al., J Reprod Immunol, 2009. </a:t>
            </a:r>
            <a:r>
              <a:rPr lang="en-US" sz="2200" b="1" dirty="0"/>
              <a:t>83</a:t>
            </a:r>
            <a:r>
              <a:rPr lang="en-US" sz="2200" dirty="0"/>
              <a:t>(1-2): p. </a:t>
            </a:r>
            <a:r>
              <a:rPr lang="en-US" sz="2200" dirty="0" smtClean="0"/>
              <a:t>109-16.</a:t>
            </a:r>
          </a:p>
          <a:p>
            <a:pPr marL="457200" indent="-457200" eaLnBrk="1" hangingPunct="1">
              <a:buAutoNum type="arabicPeriod" startAt="8"/>
            </a:pPr>
            <a:r>
              <a:rPr lang="en-US" sz="2200" dirty="0" smtClean="0"/>
              <a:t>Ranella</a:t>
            </a:r>
            <a:r>
              <a:rPr lang="en-US" sz="2200" dirty="0"/>
              <a:t>, A., et al., Hum Immunol, 2005. </a:t>
            </a:r>
            <a:r>
              <a:rPr lang="en-US" sz="2200" b="1" dirty="0"/>
              <a:t>66</a:t>
            </a:r>
            <a:r>
              <a:rPr lang="en-US" sz="2200" dirty="0"/>
              <a:t>(1): p. </a:t>
            </a:r>
            <a:r>
              <a:rPr lang="en-US" sz="2200" dirty="0" smtClean="0"/>
              <a:t>43-55.</a:t>
            </a:r>
          </a:p>
          <a:p>
            <a:pPr marL="457200" indent="-457200" eaLnBrk="1" hangingPunct="1">
              <a:buAutoNum type="arabicPeriod" startAt="8"/>
            </a:pPr>
            <a:r>
              <a:rPr lang="en-US" sz="2200" dirty="0" smtClean="0"/>
              <a:t>Bradley</a:t>
            </a:r>
            <a:r>
              <a:rPr lang="en-US" sz="2200" dirty="0"/>
              <a:t>, B.A., et alTransplant Proc, 1995. </a:t>
            </a:r>
            <a:r>
              <a:rPr lang="en-US" sz="2200" b="1" dirty="0"/>
              <a:t>27</a:t>
            </a:r>
            <a:r>
              <a:rPr lang="en-US" sz="2200" dirty="0"/>
              <a:t>(1): p. </a:t>
            </a:r>
            <a:r>
              <a:rPr lang="en-US" sz="2200" dirty="0" smtClean="0"/>
              <a:t>1392-4.</a:t>
            </a:r>
          </a:p>
          <a:p>
            <a:pPr marL="457200" indent="-457200" eaLnBrk="1" hangingPunct="1">
              <a:buAutoNum type="arabicPeriod" startAt="8"/>
            </a:pPr>
            <a:r>
              <a:rPr lang="en-US" sz="2200" dirty="0" smtClean="0"/>
              <a:t>Sieders</a:t>
            </a:r>
            <a:r>
              <a:rPr lang="en-US" sz="2200" dirty="0"/>
              <a:t>, E., et al., Liver Transpl, 2005. </a:t>
            </a:r>
            <a:r>
              <a:rPr lang="en-US" sz="2200" b="1" dirty="0"/>
              <a:t>11</a:t>
            </a:r>
            <a:r>
              <a:rPr lang="en-US" sz="2200" dirty="0"/>
              <a:t>(12): p. 1541-9</a:t>
            </a:r>
            <a:r>
              <a:rPr lang="en-US" sz="2200" dirty="0" smtClean="0"/>
              <a:t>.</a:t>
            </a:r>
          </a:p>
          <a:p>
            <a:pPr marL="342900" indent="-342900" eaLnBrk="1" hangingPunct="1">
              <a:buAutoNum type="arabicPeriod" startAt="12"/>
            </a:pPr>
            <a:r>
              <a:rPr lang="en-US" sz="2200" dirty="0" smtClean="0"/>
              <a:t> Cunningham</a:t>
            </a:r>
            <a:r>
              <a:rPr lang="en-US" sz="2200" dirty="0"/>
              <a:t>, E.C., et al., Transplantation, 2013. </a:t>
            </a:r>
            <a:r>
              <a:rPr lang="en-US" sz="2200" b="1" dirty="0"/>
              <a:t>95</a:t>
            </a:r>
            <a:r>
              <a:rPr lang="en-US" sz="2200" dirty="0"/>
              <a:t>(1): p. 70-7.</a:t>
            </a:r>
          </a:p>
          <a:p>
            <a:pPr marL="342900" indent="-342900" eaLnBrk="1" hangingPunct="1">
              <a:buAutoNum type="arabicPeriod" startAt="12"/>
            </a:pPr>
            <a:r>
              <a:rPr lang="en-US" sz="2200" dirty="0" smtClean="0"/>
              <a:t> Derbyshire</a:t>
            </a:r>
            <a:r>
              <a:rPr lang="en-US" sz="2200" dirty="0"/>
              <a:t>, K., et al., J Immunol, 2011. </a:t>
            </a:r>
            <a:r>
              <a:rPr lang="en-US" sz="2200" b="1" dirty="0"/>
              <a:t>186</a:t>
            </a:r>
            <a:r>
              <a:rPr lang="en-US" sz="2200" dirty="0"/>
              <a:t>(10): p. 5719-28.</a:t>
            </a:r>
          </a:p>
          <a:p>
            <a:pPr marL="342900" indent="-342900" eaLnBrk="1" hangingPunct="1">
              <a:buAutoNum type="arabicPeriod" startAt="12"/>
            </a:pPr>
            <a:r>
              <a:rPr lang="en-US" sz="2200" dirty="0" smtClean="0"/>
              <a:t> Cobbold</a:t>
            </a:r>
            <a:r>
              <a:rPr lang="en-US" sz="2200" dirty="0"/>
              <a:t>, S.P. and H. Waldmann, Cold Spring Harb Perspect Med, </a:t>
            </a:r>
            <a:r>
              <a:rPr lang="en-US" sz="2200" dirty="0" smtClean="0"/>
              <a:t> </a:t>
            </a:r>
          </a:p>
          <a:p>
            <a:pPr eaLnBrk="1" hangingPunct="1"/>
            <a:r>
              <a:rPr lang="en-US" sz="2200" dirty="0"/>
              <a:t> </a:t>
            </a:r>
            <a:r>
              <a:rPr lang="en-US" sz="2200" dirty="0" smtClean="0"/>
              <a:t>     2013</a:t>
            </a:r>
            <a:r>
              <a:rPr lang="en-US" sz="2200" dirty="0"/>
              <a:t>. </a:t>
            </a:r>
            <a:r>
              <a:rPr lang="en-US" sz="2200" b="1" dirty="0"/>
              <a:t>3</a:t>
            </a:r>
            <a:r>
              <a:rPr lang="en-US" sz="2200" dirty="0"/>
              <a:t>(6</a:t>
            </a:r>
            <a:r>
              <a:rPr lang="en-US" sz="2200" dirty="0" smtClean="0"/>
              <a:t>).</a:t>
            </a:r>
            <a:endParaRPr lang="en-US" sz="2200" dirty="0"/>
          </a:p>
        </p:txBody>
      </p:sp>
    </p:spTree>
  </p:cSld>
  <p:clrMapOvr>
    <a:masterClrMapping/>
  </p:clrMapOvr>
</p:sld>
</file>

<file path=ppt/theme/theme1.xml><?xml version="1.0" encoding="utf-8"?>
<a:theme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746</TotalTime>
  <Words>1691</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Graphicsland/MAKESIGNS.COM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Matthew Bruno</cp:lastModifiedBy>
  <cp:revision>70</cp:revision>
  <dcterms:created xsi:type="dcterms:W3CDTF">2005-06-17T18:14:43Z</dcterms:created>
  <dcterms:modified xsi:type="dcterms:W3CDTF">2014-06-04T15:49:10Z</dcterms:modified>
  <cp:category>scientific poster PowerPoint</cp:category>
</cp:coreProperties>
</file>