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79" r:id="rId5"/>
    <p:sldId id="263" r:id="rId6"/>
    <p:sldId id="262" r:id="rId7"/>
    <p:sldId id="312" r:id="rId8"/>
    <p:sldId id="313" r:id="rId9"/>
    <p:sldId id="314" r:id="rId10"/>
    <p:sldId id="315" r:id="rId11"/>
    <p:sldId id="316" r:id="rId12"/>
    <p:sldId id="296" r:id="rId13"/>
    <p:sldId id="317" r:id="rId14"/>
    <p:sldId id="318" r:id="rId15"/>
    <p:sldId id="319" r:id="rId16"/>
    <p:sldId id="283" r:id="rId17"/>
    <p:sldId id="297" r:id="rId18"/>
    <p:sldId id="281" r:id="rId19"/>
    <p:sldId id="305" r:id="rId20"/>
    <p:sldId id="295" r:id="rId21"/>
    <p:sldId id="294" r:id="rId22"/>
    <p:sldId id="311" r:id="rId23"/>
    <p:sldId id="293" r:id="rId24"/>
    <p:sldId id="278" r:id="rId25"/>
    <p:sldId id="30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3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" initials="D" lastIdx="5" clrIdx="0">
    <p:extLst>
      <p:ext uri="{19B8F6BF-5375-455C-9EA6-DF929625EA0E}">
        <p15:presenceInfo xmlns:p15="http://schemas.microsoft.com/office/powerpoint/2012/main" userId="044384f29a561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2" d="100"/>
          <a:sy n="122" d="100"/>
        </p:scale>
        <p:origin x="114" y="174"/>
      </p:cViewPr>
      <p:guideLst>
        <p:guide orient="horz" pos="2160"/>
        <p:guide pos="386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Neupogen%20study%20May%20June%202016\Normalized%20New%20GRAPHS%20NEU%20VS%20CONTROL%20%20%20%206-2-2016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Normalized%20New%20GRAPHS%20NEU%20VS%20CONTROL%20%20%20%206-2-2016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era\Desktop\PS%20versus%20all%20losses%20%20Graph%206-5-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'CD3+CD8+IL10'!$A$9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'CD3+CD8+IL10'!$B$15:$G$15</c:f>
                <c:numCache>
                  <c:formatCode>General</c:formatCode>
                  <c:ptCount val="6"/>
                  <c:pt idx="0">
                    <c:v>3.83566076758712E-2</c:v>
                  </c:pt>
                  <c:pt idx="1">
                    <c:v>4.2552715232048503E-2</c:v>
                  </c:pt>
                  <c:pt idx="2">
                    <c:v>7.1005105829022599E-2</c:v>
                  </c:pt>
                  <c:pt idx="3">
                    <c:v>6.1659731747987098E-2</c:v>
                  </c:pt>
                  <c:pt idx="4">
                    <c:v>7.55174457684092E-2</c:v>
                  </c:pt>
                  <c:pt idx="5">
                    <c:v>0.113614098004192</c:v>
                  </c:pt>
                </c:numCache>
              </c:numRef>
            </c:plus>
            <c:minus>
              <c:numRef>
                <c:f>'CD3+CD8+IL10'!$B$15:$G$15</c:f>
                <c:numCache>
                  <c:formatCode>General</c:formatCode>
                  <c:ptCount val="6"/>
                  <c:pt idx="0">
                    <c:v>3.83566076758712E-2</c:v>
                  </c:pt>
                  <c:pt idx="1">
                    <c:v>4.2552715232048503E-2</c:v>
                  </c:pt>
                  <c:pt idx="2">
                    <c:v>7.1005105829022599E-2</c:v>
                  </c:pt>
                  <c:pt idx="3">
                    <c:v>6.1659731747987098E-2</c:v>
                  </c:pt>
                  <c:pt idx="4">
                    <c:v>7.55174457684092E-2</c:v>
                  </c:pt>
                  <c:pt idx="5">
                    <c:v>0.113614098004192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'CD3+CD8+IL10'!$B$9:$G$9</c:f>
              <c:numCache>
                <c:formatCode>General</c:formatCode>
                <c:ptCount val="6"/>
                <c:pt idx="0">
                  <c:v>0.95723472668810405</c:v>
                </c:pt>
                <c:pt idx="1">
                  <c:v>0.84390243902438999</c:v>
                </c:pt>
                <c:pt idx="2">
                  <c:v>0.88310810810810803</c:v>
                </c:pt>
                <c:pt idx="3">
                  <c:v>0.83387096774193503</c:v>
                </c:pt>
                <c:pt idx="4">
                  <c:v>0.82</c:v>
                </c:pt>
                <c:pt idx="5">
                  <c:v>0.70714285714285696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58-4CD7-8730-610B32A4AE6E}"/>
            </c:ext>
          </c:extLst>
        </c:ser>
        <c:ser>
          <c:idx val="1"/>
          <c:order val="1"/>
          <c:tx>
            <c:strRef>
              <c:f>'CD3+CD8+IL10'!$A$10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'CD3+CD8+IL10'!$B$16:$G$16</c:f>
                <c:numCache>
                  <c:formatCode>General</c:formatCode>
                  <c:ptCount val="6"/>
                  <c:pt idx="0">
                    <c:v>6.6706178767144894E-2</c:v>
                  </c:pt>
                  <c:pt idx="1">
                    <c:v>7.1054523643268405E-2</c:v>
                  </c:pt>
                  <c:pt idx="2">
                    <c:v>0.13513467902676601</c:v>
                  </c:pt>
                </c:numCache>
              </c:numRef>
            </c:plus>
            <c:minus>
              <c:numRef>
                <c:f>'CD3+CD8+IL10'!$B$16:$G$16</c:f>
                <c:numCache>
                  <c:formatCode>General</c:formatCode>
                  <c:ptCount val="6"/>
                  <c:pt idx="0">
                    <c:v>6.6706178767144894E-2</c:v>
                  </c:pt>
                  <c:pt idx="1">
                    <c:v>7.1054523643268405E-2</c:v>
                  </c:pt>
                  <c:pt idx="2">
                    <c:v>0.13513467902676601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'CD3+CD8+IL10'!$B$10:$G$10</c:f>
              <c:numCache>
                <c:formatCode>General</c:formatCode>
                <c:ptCount val="6"/>
                <c:pt idx="0">
                  <c:v>1.0580000000000001</c:v>
                </c:pt>
                <c:pt idx="1">
                  <c:v>0.84677419354838701</c:v>
                </c:pt>
                <c:pt idx="2">
                  <c:v>0.92142857142857204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58-4CD7-8730-610B32A4A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969360"/>
        <c:axId val="291239616"/>
      </c:lineChart>
      <c:catAx>
        <c:axId val="27496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9616"/>
        <c:crosses val="autoZero"/>
        <c:auto val="1"/>
        <c:lblAlgn val="ctr"/>
        <c:lblOffset val="100"/>
        <c:noMultiLvlLbl val="0"/>
      </c:catAx>
      <c:valAx>
        <c:axId val="2912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'CD3+CD56+IL10'!$A$9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'CD3+CD56+IL10'!$B$15:$G$15</c:f>
                <c:numCache>
                  <c:formatCode>General</c:formatCode>
                  <c:ptCount val="6"/>
                  <c:pt idx="0">
                    <c:v>0.14596511237284801</c:v>
                  </c:pt>
                  <c:pt idx="1">
                    <c:v>0.170209497926405</c:v>
                  </c:pt>
                  <c:pt idx="2">
                    <c:v>0.28110990433516903</c:v>
                  </c:pt>
                  <c:pt idx="3">
                    <c:v>0.168075983347139</c:v>
                  </c:pt>
                  <c:pt idx="4">
                    <c:v>0.256431998031666</c:v>
                  </c:pt>
                  <c:pt idx="5">
                    <c:v>0.29255156768181301</c:v>
                  </c:pt>
                </c:numCache>
              </c:numRef>
            </c:plus>
            <c:minus>
              <c:numRef>
                <c:f>'CD3+CD56+IL10'!$B$15:$G$15</c:f>
                <c:numCache>
                  <c:formatCode>General</c:formatCode>
                  <c:ptCount val="6"/>
                  <c:pt idx="0">
                    <c:v>0.14596511237284801</c:v>
                  </c:pt>
                  <c:pt idx="1">
                    <c:v>0.170209497926405</c:v>
                  </c:pt>
                  <c:pt idx="2">
                    <c:v>0.28110990433516903</c:v>
                  </c:pt>
                  <c:pt idx="3">
                    <c:v>0.168075983347139</c:v>
                  </c:pt>
                  <c:pt idx="4">
                    <c:v>0.256431998031666</c:v>
                  </c:pt>
                  <c:pt idx="5">
                    <c:v>0.29255156768181301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'CD3+CD56+IL10'!$B$9:$G$9</c:f>
              <c:numCache>
                <c:formatCode>General</c:formatCode>
                <c:ptCount val="6"/>
                <c:pt idx="0">
                  <c:v>2.7007299270073002</c:v>
                </c:pt>
                <c:pt idx="1">
                  <c:v>3.1247863247863239</c:v>
                </c:pt>
                <c:pt idx="2">
                  <c:v>3.02987012987013</c:v>
                </c:pt>
                <c:pt idx="3">
                  <c:v>2.8642857142857139</c:v>
                </c:pt>
                <c:pt idx="4">
                  <c:v>2.509523809523809</c:v>
                </c:pt>
                <c:pt idx="5">
                  <c:v>2.3555555555555552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55-4C5A-BD66-9E7AAD0481F3}"/>
            </c:ext>
          </c:extLst>
        </c:ser>
        <c:ser>
          <c:idx val="1"/>
          <c:order val="1"/>
          <c:tx>
            <c:strRef>
              <c:f>'CD3+CD56+IL10'!$A$10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'CD3+CD56+IL10'!$B$16:$G$16</c:f>
                <c:numCache>
                  <c:formatCode>General</c:formatCode>
                  <c:ptCount val="6"/>
                  <c:pt idx="0">
                    <c:v>0.251906270569769</c:v>
                  </c:pt>
                  <c:pt idx="1">
                    <c:v>0.24072240369567999</c:v>
                  </c:pt>
                  <c:pt idx="2">
                    <c:v>0.292232783924051</c:v>
                  </c:pt>
                </c:numCache>
              </c:numRef>
            </c:plus>
            <c:minus>
              <c:numRef>
                <c:f>'CD3+CD56+IL10'!$B$16:$G$16</c:f>
                <c:numCache>
                  <c:formatCode>General</c:formatCode>
                  <c:ptCount val="6"/>
                  <c:pt idx="0">
                    <c:v>0.251906270569769</c:v>
                  </c:pt>
                  <c:pt idx="1">
                    <c:v>0.24072240369567999</c:v>
                  </c:pt>
                  <c:pt idx="2">
                    <c:v>0.292232783924051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'CD3+CD56+IL10'!$B$10:$G$10</c:f>
              <c:numCache>
                <c:formatCode>General</c:formatCode>
                <c:ptCount val="6"/>
                <c:pt idx="0">
                  <c:v>2.9103448275862061</c:v>
                </c:pt>
                <c:pt idx="1">
                  <c:v>3.1424999999999992</c:v>
                </c:pt>
                <c:pt idx="2">
                  <c:v>2.8199999999999981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55-4C5A-BD66-9E7AAD04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800048"/>
        <c:axId val="299790256"/>
      </c:lineChart>
      <c:catAx>
        <c:axId val="29980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0256"/>
        <c:crosses val="autoZero"/>
        <c:auto val="1"/>
        <c:lblAlgn val="ctr"/>
        <c:lblOffset val="100"/>
        <c:noMultiLvlLbl val="0"/>
      </c:catAx>
      <c:valAx>
        <c:axId val="2997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0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/TNF alpha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'CD3+CD56+TNF alpha'!$A$9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'CD3+CD56+TNF alpha'!$B$15:$G$15</c:f>
                <c:numCache>
                  <c:formatCode>General</c:formatCode>
                  <c:ptCount val="6"/>
                  <c:pt idx="0">
                    <c:v>1.4154945333538169</c:v>
                  </c:pt>
                  <c:pt idx="1">
                    <c:v>1.646837083253476</c:v>
                  </c:pt>
                  <c:pt idx="2">
                    <c:v>2.2433190202332751</c:v>
                  </c:pt>
                  <c:pt idx="3">
                    <c:v>1.69951810260324</c:v>
                  </c:pt>
                  <c:pt idx="4">
                    <c:v>3.0013209487893229</c:v>
                  </c:pt>
                  <c:pt idx="5">
                    <c:v>1.1373431244422461</c:v>
                  </c:pt>
                </c:numCache>
              </c:numRef>
            </c:plus>
            <c:minus>
              <c:numRef>
                <c:f>'CD3+CD56+TNF alpha'!$B$15:$G$15</c:f>
                <c:numCache>
                  <c:formatCode>General</c:formatCode>
                  <c:ptCount val="6"/>
                  <c:pt idx="0">
                    <c:v>1.4154945333538169</c:v>
                  </c:pt>
                  <c:pt idx="1">
                    <c:v>1.646837083253476</c:v>
                  </c:pt>
                  <c:pt idx="2">
                    <c:v>2.2433190202332751</c:v>
                  </c:pt>
                  <c:pt idx="3">
                    <c:v>1.69951810260324</c:v>
                  </c:pt>
                  <c:pt idx="4">
                    <c:v>3.0013209487893229</c:v>
                  </c:pt>
                  <c:pt idx="5">
                    <c:v>1.1373431244422461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'CD3+CD56+TNF alpha'!$B$9:$G$9</c:f>
              <c:numCache>
                <c:formatCode>General</c:formatCode>
                <c:ptCount val="6"/>
                <c:pt idx="0">
                  <c:v>76.480291970802924</c:v>
                </c:pt>
                <c:pt idx="1">
                  <c:v>67.864957264957297</c:v>
                </c:pt>
                <c:pt idx="2">
                  <c:v>65.6142857142857</c:v>
                </c:pt>
                <c:pt idx="3">
                  <c:v>75.128571428571206</c:v>
                </c:pt>
                <c:pt idx="4">
                  <c:v>72.604761904761787</c:v>
                </c:pt>
                <c:pt idx="5">
                  <c:v>77.577777777777655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6B-42A9-A549-0E4C55F7D373}"/>
            </c:ext>
          </c:extLst>
        </c:ser>
        <c:ser>
          <c:idx val="1"/>
          <c:order val="1"/>
          <c:tx>
            <c:strRef>
              <c:f>'CD3+CD56+TNF alpha'!$A$10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'CD3+CD56+TNF alpha'!$B$16:$G$16</c:f>
                <c:numCache>
                  <c:formatCode>General</c:formatCode>
                  <c:ptCount val="6"/>
                  <c:pt idx="0">
                    <c:v>2.2447808595773799</c:v>
                  </c:pt>
                  <c:pt idx="1">
                    <c:v>2.968373869560105</c:v>
                  </c:pt>
                  <c:pt idx="2">
                    <c:v>6.4861699021841996</c:v>
                  </c:pt>
                </c:numCache>
              </c:numRef>
            </c:plus>
            <c:minus>
              <c:numRef>
                <c:f>'CD3+CD56+TNF alpha'!$B$16:$G$16</c:f>
                <c:numCache>
                  <c:formatCode>General</c:formatCode>
                  <c:ptCount val="6"/>
                  <c:pt idx="0">
                    <c:v>2.2447808595773799</c:v>
                  </c:pt>
                  <c:pt idx="1">
                    <c:v>2.968373869560105</c:v>
                  </c:pt>
                  <c:pt idx="2">
                    <c:v>6.4861699021841996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'CD3+CD56+TNF alpha'!$B$10:$G$10</c:f>
              <c:numCache>
                <c:formatCode>General</c:formatCode>
                <c:ptCount val="6"/>
                <c:pt idx="0">
                  <c:v>81.382758620689444</c:v>
                </c:pt>
                <c:pt idx="1">
                  <c:v>68.327499999999986</c:v>
                </c:pt>
                <c:pt idx="2">
                  <c:v>72.819999999999993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6B-42A9-A549-0E4C55F7D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92432"/>
        <c:axId val="299789168"/>
      </c:lineChart>
      <c:catAx>
        <c:axId val="29979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9168"/>
        <c:crosses val="autoZero"/>
        <c:auto val="1"/>
        <c:lblAlgn val="ctr"/>
        <c:lblOffset val="100"/>
        <c:noMultiLvlLbl val="0"/>
      </c:catAx>
      <c:valAx>
        <c:axId val="29978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/IFN</a:t>
            </a: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 gamma</a:t>
            </a:r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'CD3+CD56+IFN gamma'!$A$9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'CD3+CD56+IFN gamma'!$B$15:$G$15</c:f>
                <c:numCache>
                  <c:formatCode>General</c:formatCode>
                  <c:ptCount val="6"/>
                  <c:pt idx="0">
                    <c:v>1.765378888642936</c:v>
                  </c:pt>
                  <c:pt idx="1">
                    <c:v>1.9054851168327831</c:v>
                  </c:pt>
                  <c:pt idx="2">
                    <c:v>2.296176191090697</c:v>
                  </c:pt>
                  <c:pt idx="3">
                    <c:v>2.472133642669236</c:v>
                  </c:pt>
                  <c:pt idx="4">
                    <c:v>4.4922021123936702</c:v>
                  </c:pt>
                  <c:pt idx="5">
                    <c:v>3.7490369133655941</c:v>
                  </c:pt>
                </c:numCache>
              </c:numRef>
            </c:plus>
            <c:minus>
              <c:numRef>
                <c:f>'CD3+CD56+IFN gamma'!$B$15:$G$15</c:f>
                <c:numCache>
                  <c:formatCode>General</c:formatCode>
                  <c:ptCount val="6"/>
                  <c:pt idx="0">
                    <c:v>1.765378888642936</c:v>
                  </c:pt>
                  <c:pt idx="1">
                    <c:v>1.9054851168327831</c:v>
                  </c:pt>
                  <c:pt idx="2">
                    <c:v>2.296176191090697</c:v>
                  </c:pt>
                  <c:pt idx="3">
                    <c:v>2.472133642669236</c:v>
                  </c:pt>
                  <c:pt idx="4">
                    <c:v>4.4922021123936702</c:v>
                  </c:pt>
                  <c:pt idx="5">
                    <c:v>3.7490369133655941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'CD3+CD56+IFN gamma'!$B$9:$G$9</c:f>
              <c:numCache>
                <c:formatCode>General</c:formatCode>
                <c:ptCount val="6"/>
                <c:pt idx="0">
                  <c:v>55.635766423357637</c:v>
                </c:pt>
                <c:pt idx="1">
                  <c:v>48.288888888888877</c:v>
                </c:pt>
                <c:pt idx="2">
                  <c:v>47.510389610389574</c:v>
                </c:pt>
                <c:pt idx="3">
                  <c:v>52.573214285714243</c:v>
                </c:pt>
                <c:pt idx="4">
                  <c:v>47.261904761904759</c:v>
                </c:pt>
                <c:pt idx="5">
                  <c:v>58.5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69-4800-9834-A805F9673991}"/>
            </c:ext>
          </c:extLst>
        </c:ser>
        <c:ser>
          <c:idx val="1"/>
          <c:order val="1"/>
          <c:tx>
            <c:strRef>
              <c:f>'CD3+CD56+IFN gamma'!$A$10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'CD3+CD56+IFN gamma'!$B$16:$G$16</c:f>
                <c:numCache>
                  <c:formatCode>General</c:formatCode>
                  <c:ptCount val="6"/>
                  <c:pt idx="0">
                    <c:v>3.932701660124426</c:v>
                  </c:pt>
                  <c:pt idx="1">
                    <c:v>3.1897736988695602</c:v>
                  </c:pt>
                  <c:pt idx="2">
                    <c:v>10.56806510199478</c:v>
                  </c:pt>
                </c:numCache>
              </c:numRef>
            </c:plus>
            <c:minus>
              <c:numRef>
                <c:f>'CD3+CD56+IFN gamma'!$B$16:$G$16</c:f>
                <c:numCache>
                  <c:formatCode>General</c:formatCode>
                  <c:ptCount val="6"/>
                  <c:pt idx="0">
                    <c:v>3.932701660124426</c:v>
                  </c:pt>
                  <c:pt idx="1">
                    <c:v>3.1897736988695602</c:v>
                  </c:pt>
                  <c:pt idx="2">
                    <c:v>10.56806510199478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'CD3+CD56+IFN gamma'!$B$10:$G$10</c:f>
              <c:numCache>
                <c:formatCode>General</c:formatCode>
                <c:ptCount val="6"/>
                <c:pt idx="0">
                  <c:v>58.220689655172393</c:v>
                </c:pt>
                <c:pt idx="1">
                  <c:v>50.687500000000007</c:v>
                </c:pt>
                <c:pt idx="2">
                  <c:v>50.100000000000009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69-4800-9834-A805F9673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85360"/>
        <c:axId val="299794064"/>
      </c:lineChart>
      <c:catAx>
        <c:axId val="29978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4064"/>
        <c:crosses val="autoZero"/>
        <c:auto val="1"/>
        <c:lblAlgn val="ctr"/>
        <c:lblOffset val="100"/>
        <c:noMultiLvlLbl val="0"/>
      </c:catAx>
      <c:valAx>
        <c:axId val="29979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 IL4'!$A$9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IL4'!$B$15:$G$15</c:f>
                <c:numCache>
                  <c:formatCode>General</c:formatCode>
                  <c:ptCount val="6"/>
                  <c:pt idx="0">
                    <c:v>8.6059944677641498E-2</c:v>
                  </c:pt>
                  <c:pt idx="1">
                    <c:v>0.10957629525196701</c:v>
                  </c:pt>
                  <c:pt idx="2">
                    <c:v>0.116948792970949</c:v>
                  </c:pt>
                  <c:pt idx="3">
                    <c:v>0.12184777715565299</c:v>
                  </c:pt>
                  <c:pt idx="4">
                    <c:v>0.31682237489413601</c:v>
                  </c:pt>
                  <c:pt idx="5">
                    <c:v>0.37507200954707198</c:v>
                  </c:pt>
                </c:numCache>
              </c:numRef>
            </c:plus>
            <c:minus>
              <c:numRef>
                <c:f>'CD3-CD56+ IL4'!$B$15:$G$15</c:f>
                <c:numCache>
                  <c:formatCode>General</c:formatCode>
                  <c:ptCount val="6"/>
                  <c:pt idx="0">
                    <c:v>8.6059944677641498E-2</c:v>
                  </c:pt>
                  <c:pt idx="1">
                    <c:v>0.10957629525196701</c:v>
                  </c:pt>
                  <c:pt idx="2">
                    <c:v>0.116948792970949</c:v>
                  </c:pt>
                  <c:pt idx="3">
                    <c:v>0.12184777715565299</c:v>
                  </c:pt>
                  <c:pt idx="4">
                    <c:v>0.31682237489413601</c:v>
                  </c:pt>
                  <c:pt idx="5">
                    <c:v>0.37507200954707198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IL4'!$B$9:$G$9</c:f>
              <c:numCache>
                <c:formatCode>General</c:formatCode>
                <c:ptCount val="6"/>
                <c:pt idx="0">
                  <c:v>1.7742647058823531</c:v>
                </c:pt>
                <c:pt idx="1">
                  <c:v>1.891304347826086</c:v>
                </c:pt>
                <c:pt idx="2">
                  <c:v>1.894805194805194</c:v>
                </c:pt>
                <c:pt idx="3">
                  <c:v>1.919642857142857</c:v>
                </c:pt>
                <c:pt idx="4">
                  <c:v>1.823809523809524</c:v>
                </c:pt>
                <c:pt idx="5">
                  <c:v>1.911111111111111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89-4A05-9D38-5AFCF5E02FE3}"/>
            </c:ext>
          </c:extLst>
        </c:ser>
        <c:ser>
          <c:idx val="1"/>
          <c:order val="1"/>
          <c:tx>
            <c:strRef>
              <c:f>'CD3-CD56+ IL4'!$A$10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IL4'!$B$16:$G$16</c:f>
                <c:numCache>
                  <c:formatCode>General</c:formatCode>
                  <c:ptCount val="6"/>
                  <c:pt idx="0">
                    <c:v>0.12044418923754099</c:v>
                  </c:pt>
                  <c:pt idx="1">
                    <c:v>0.170744974022213</c:v>
                  </c:pt>
                  <c:pt idx="2">
                    <c:v>0.12884098726725099</c:v>
                  </c:pt>
                </c:numCache>
              </c:numRef>
            </c:plus>
            <c:minus>
              <c:numRef>
                <c:f>'CD3-CD56+ IL4'!$B$16:$G$16</c:f>
                <c:numCache>
                  <c:formatCode>General</c:formatCode>
                  <c:ptCount val="6"/>
                  <c:pt idx="0">
                    <c:v>0.12044418923754099</c:v>
                  </c:pt>
                  <c:pt idx="1">
                    <c:v>0.170744974022213</c:v>
                  </c:pt>
                  <c:pt idx="2">
                    <c:v>0.12884098726725099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IL4'!$B$10:$G$10</c:f>
              <c:numCache>
                <c:formatCode>General</c:formatCode>
                <c:ptCount val="6"/>
                <c:pt idx="0">
                  <c:v>1.5214285714285709</c:v>
                </c:pt>
                <c:pt idx="1">
                  <c:v>1.6</c:v>
                </c:pt>
                <c:pt idx="2">
                  <c:v>1.64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89-4A05-9D38-5AFCF5E02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85904"/>
        <c:axId val="299786992"/>
      </c:lineChart>
      <c:catAx>
        <c:axId val="2997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6992"/>
        <c:crosses val="autoZero"/>
        <c:auto val="1"/>
        <c:lblAlgn val="ctr"/>
        <c:lblOffset val="100"/>
        <c:noMultiLvlLbl val="0"/>
      </c:catAx>
      <c:valAx>
        <c:axId val="2997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/IL10</a:t>
            </a:r>
          </a:p>
        </c:rich>
      </c:tx>
      <c:layout>
        <c:manualLayout>
          <c:xMode val="edge"/>
          <c:yMode val="edge"/>
          <c:x val="0.33590966754155699"/>
          <c:y val="3.70370370370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 IL10'!$A$9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IL10'!$B$15:$G$15</c:f>
                <c:numCache>
                  <c:formatCode>General</c:formatCode>
                  <c:ptCount val="6"/>
                  <c:pt idx="0">
                    <c:v>0.14371683116133299</c:v>
                  </c:pt>
                  <c:pt idx="1">
                    <c:v>0.165571973777833</c:v>
                  </c:pt>
                  <c:pt idx="2">
                    <c:v>0.216046526044122</c:v>
                  </c:pt>
                  <c:pt idx="3">
                    <c:v>0.25073269415271698</c:v>
                  </c:pt>
                  <c:pt idx="4">
                    <c:v>0.41094243418090398</c:v>
                  </c:pt>
                  <c:pt idx="5">
                    <c:v>0.28819360776317599</c:v>
                  </c:pt>
                </c:numCache>
              </c:numRef>
            </c:plus>
            <c:minus>
              <c:numRef>
                <c:f>'CD3-CD56+ IL10'!$B$15:$G$15</c:f>
                <c:numCache>
                  <c:formatCode>General</c:formatCode>
                  <c:ptCount val="6"/>
                  <c:pt idx="0">
                    <c:v>0.14371683116133299</c:v>
                  </c:pt>
                  <c:pt idx="1">
                    <c:v>0.165571973777833</c:v>
                  </c:pt>
                  <c:pt idx="2">
                    <c:v>0.216046526044122</c:v>
                  </c:pt>
                  <c:pt idx="3">
                    <c:v>0.25073269415271698</c:v>
                  </c:pt>
                  <c:pt idx="4">
                    <c:v>0.41094243418090398</c:v>
                  </c:pt>
                  <c:pt idx="5">
                    <c:v>0.28819360776317599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IL10'!$B$9:$G$9</c:f>
              <c:numCache>
                <c:formatCode>General</c:formatCode>
                <c:ptCount val="6"/>
                <c:pt idx="0">
                  <c:v>2.5999999999999992</c:v>
                </c:pt>
                <c:pt idx="1">
                  <c:v>3.1036697247706422</c:v>
                </c:pt>
                <c:pt idx="2">
                  <c:v>3.1712328767123301</c:v>
                </c:pt>
                <c:pt idx="3">
                  <c:v>3.4811320754716979</c:v>
                </c:pt>
                <c:pt idx="4">
                  <c:v>2.88</c:v>
                </c:pt>
                <c:pt idx="5">
                  <c:v>3.066666666666666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20-4821-B0E6-CE978FD1FEA8}"/>
            </c:ext>
          </c:extLst>
        </c:ser>
        <c:ser>
          <c:idx val="1"/>
          <c:order val="1"/>
          <c:tx>
            <c:strRef>
              <c:f>'CD3-CD56+ IL10'!$A$10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IL10'!$B$16:$G$16</c:f>
                <c:numCache>
                  <c:formatCode>General</c:formatCode>
                  <c:ptCount val="6"/>
                  <c:pt idx="0">
                    <c:v>0.16921164339841799</c:v>
                  </c:pt>
                  <c:pt idx="1">
                    <c:v>0.32855525820219</c:v>
                  </c:pt>
                  <c:pt idx="2">
                    <c:v>0.44452221541785703</c:v>
                  </c:pt>
                </c:numCache>
              </c:numRef>
            </c:plus>
            <c:minus>
              <c:numRef>
                <c:f>'CD3-CD56+ IL10'!$B$16:$G$16</c:f>
                <c:numCache>
                  <c:formatCode>General</c:formatCode>
                  <c:ptCount val="6"/>
                  <c:pt idx="0">
                    <c:v>0.16921164339841799</c:v>
                  </c:pt>
                  <c:pt idx="1">
                    <c:v>0.32855525820219</c:v>
                  </c:pt>
                  <c:pt idx="2">
                    <c:v>0.44452221541785703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IL10'!$B$10:$G$10</c:f>
              <c:numCache>
                <c:formatCode>General</c:formatCode>
                <c:ptCount val="6"/>
                <c:pt idx="0">
                  <c:v>2.1034482758620698</c:v>
                </c:pt>
                <c:pt idx="1">
                  <c:v>3.0275000000000012</c:v>
                </c:pt>
                <c:pt idx="2">
                  <c:v>3.16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20-4821-B0E6-CE978FD1F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95152"/>
        <c:axId val="299789712"/>
      </c:lineChart>
      <c:catAx>
        <c:axId val="2997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9712"/>
        <c:crosses val="autoZero"/>
        <c:auto val="1"/>
        <c:lblAlgn val="ctr"/>
        <c:lblOffset val="100"/>
        <c:noMultiLvlLbl val="0"/>
      </c:catAx>
      <c:valAx>
        <c:axId val="2997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/IFN</a:t>
            </a: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 gamma</a:t>
            </a:r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 IFN gamma'!$A$9</c:f>
              <c:strCache>
                <c:ptCount val="1"/>
                <c:pt idx="0">
                  <c:v>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IFN gamma'!$B$15:$G$15</c:f>
                <c:numCache>
                  <c:formatCode>General</c:formatCode>
                  <c:ptCount val="6"/>
                  <c:pt idx="0">
                    <c:v>1.8697885233592939</c:v>
                  </c:pt>
                  <c:pt idx="1">
                    <c:v>2.2014248157794052</c:v>
                  </c:pt>
                  <c:pt idx="2">
                    <c:v>2.720262431813206</c:v>
                  </c:pt>
                  <c:pt idx="3">
                    <c:v>2.8096383607141129</c:v>
                  </c:pt>
                  <c:pt idx="4">
                    <c:v>4.2679512840782596</c:v>
                  </c:pt>
                  <c:pt idx="5">
                    <c:v>5.1195974234091564</c:v>
                  </c:pt>
                </c:numCache>
              </c:numRef>
            </c:plus>
            <c:minus>
              <c:numRef>
                <c:f>'CD3-CD56+ IFN gamma'!$B$15:$G$15</c:f>
                <c:numCache>
                  <c:formatCode>General</c:formatCode>
                  <c:ptCount val="6"/>
                  <c:pt idx="0">
                    <c:v>1.8697885233592939</c:v>
                  </c:pt>
                  <c:pt idx="1">
                    <c:v>2.2014248157794052</c:v>
                  </c:pt>
                  <c:pt idx="2">
                    <c:v>2.720262431813206</c:v>
                  </c:pt>
                  <c:pt idx="3">
                    <c:v>2.8096383607141129</c:v>
                  </c:pt>
                  <c:pt idx="4">
                    <c:v>4.2679512840782596</c:v>
                  </c:pt>
                  <c:pt idx="5">
                    <c:v>5.1195974234091564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IFN gamma'!$B$9:$G$9</c:f>
              <c:numCache>
                <c:formatCode>General</c:formatCode>
                <c:ptCount val="6"/>
                <c:pt idx="0">
                  <c:v>59.084172661870497</c:v>
                </c:pt>
                <c:pt idx="1">
                  <c:v>46.376068376068368</c:v>
                </c:pt>
                <c:pt idx="2">
                  <c:v>43.046753246753262</c:v>
                </c:pt>
                <c:pt idx="3">
                  <c:v>54.464285714285722</c:v>
                </c:pt>
                <c:pt idx="4">
                  <c:v>48.842857142857142</c:v>
                </c:pt>
                <c:pt idx="5">
                  <c:v>55.633333333333333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8A-4BB6-A8BC-396E8479F1F5}"/>
            </c:ext>
          </c:extLst>
        </c:ser>
        <c:ser>
          <c:idx val="1"/>
          <c:order val="1"/>
          <c:tx>
            <c:strRef>
              <c:f>'CD3-CD56+ IFN gamma'!$A$10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IFN gamma'!$B$16:$G$16</c:f>
                <c:numCache>
                  <c:formatCode>General</c:formatCode>
                  <c:ptCount val="6"/>
                  <c:pt idx="0">
                    <c:v>3.359490106060663</c:v>
                  </c:pt>
                  <c:pt idx="1">
                    <c:v>4.4376093522098703</c:v>
                  </c:pt>
                  <c:pt idx="2">
                    <c:v>10.357190738805601</c:v>
                  </c:pt>
                </c:numCache>
              </c:numRef>
            </c:plus>
            <c:minus>
              <c:numRef>
                <c:f>'CD3-CD56+ IFN gamma'!$B$16:$G$16</c:f>
                <c:numCache>
                  <c:formatCode>General</c:formatCode>
                  <c:ptCount val="6"/>
                  <c:pt idx="0">
                    <c:v>3.359490106060663</c:v>
                  </c:pt>
                  <c:pt idx="1">
                    <c:v>4.4376093522098703</c:v>
                  </c:pt>
                  <c:pt idx="2">
                    <c:v>10.357190738805601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IFN gamma'!$B$10:$G$10</c:f>
              <c:numCache>
                <c:formatCode>General</c:formatCode>
                <c:ptCount val="6"/>
                <c:pt idx="0">
                  <c:v>67.075862068965506</c:v>
                </c:pt>
                <c:pt idx="1">
                  <c:v>45.607500000000002</c:v>
                </c:pt>
                <c:pt idx="2">
                  <c:v>61.58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8A-4BB6-A8BC-396E8479F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95696"/>
        <c:axId val="299796240"/>
      </c:lineChart>
      <c:catAx>
        <c:axId val="2997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6240"/>
        <c:crosses val="autoZero"/>
        <c:auto val="1"/>
        <c:lblAlgn val="ctr"/>
        <c:lblOffset val="100"/>
        <c:noMultiLvlLbl val="0"/>
      </c:catAx>
      <c:valAx>
        <c:axId val="2997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/TNF alpha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'CD3-CD56+TNF alpha'!$A$9</c:f>
              <c:strCache>
                <c:ptCount val="1"/>
                <c:pt idx="0">
                  <c:v>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'CD3-CD56+TNF alpha'!$B$15:$G$15</c:f>
                <c:numCache>
                  <c:formatCode>General</c:formatCode>
                  <c:ptCount val="6"/>
                  <c:pt idx="0">
                    <c:v>1.0334890758337081</c:v>
                  </c:pt>
                  <c:pt idx="1">
                    <c:v>1.2815201106560909</c:v>
                  </c:pt>
                  <c:pt idx="2">
                    <c:v>1.4865299426709431</c:v>
                  </c:pt>
                  <c:pt idx="3">
                    <c:v>1.68878405140264</c:v>
                  </c:pt>
                  <c:pt idx="4">
                    <c:v>1.7608320687503269</c:v>
                  </c:pt>
                  <c:pt idx="5">
                    <c:v>3.4489028641684629</c:v>
                  </c:pt>
                </c:numCache>
              </c:numRef>
            </c:plus>
            <c:minus>
              <c:numRef>
                <c:f>'CD3-CD56+TNF alpha'!$B$15:$G$15</c:f>
                <c:numCache>
                  <c:formatCode>General</c:formatCode>
                  <c:ptCount val="6"/>
                  <c:pt idx="0">
                    <c:v>1.0334890758337081</c:v>
                  </c:pt>
                  <c:pt idx="1">
                    <c:v>1.2815201106560909</c:v>
                  </c:pt>
                  <c:pt idx="2">
                    <c:v>1.4865299426709431</c:v>
                  </c:pt>
                  <c:pt idx="3">
                    <c:v>1.68878405140264</c:v>
                  </c:pt>
                  <c:pt idx="4">
                    <c:v>1.7608320687503269</c:v>
                  </c:pt>
                  <c:pt idx="5">
                    <c:v>3.4489028641684629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'CD3-CD56+TNF alpha'!$B$9:$G$9</c:f>
              <c:numCache>
                <c:formatCode>General</c:formatCode>
                <c:ptCount val="6"/>
                <c:pt idx="0">
                  <c:v>52.895454545454548</c:v>
                </c:pt>
                <c:pt idx="1">
                  <c:v>44.455932203389843</c:v>
                </c:pt>
                <c:pt idx="2">
                  <c:v>45.823880597014849</c:v>
                </c:pt>
                <c:pt idx="3">
                  <c:v>53.668965517241368</c:v>
                </c:pt>
                <c:pt idx="4">
                  <c:v>52.53389830508474</c:v>
                </c:pt>
                <c:pt idx="5">
                  <c:v>52.492307692307698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2C-4806-B0E5-178755952AEF}"/>
            </c:ext>
          </c:extLst>
        </c:ser>
        <c:ser>
          <c:idx val="1"/>
          <c:order val="1"/>
          <c:tx>
            <c:strRef>
              <c:f>'CD3-CD56+TNF alpha'!$A$10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'CD3-CD56+TNF alpha'!$B$16:$G$16</c:f>
                <c:numCache>
                  <c:formatCode>General</c:formatCode>
                  <c:ptCount val="6"/>
                  <c:pt idx="0">
                    <c:v>1.8896365156876469</c:v>
                  </c:pt>
                  <c:pt idx="1">
                    <c:v>2.3561495057227431</c:v>
                  </c:pt>
                  <c:pt idx="2">
                    <c:v>4.5820298335817657</c:v>
                  </c:pt>
                </c:numCache>
              </c:numRef>
            </c:plus>
            <c:minus>
              <c:numRef>
                <c:f>'CD3-CD56+TNF alpha'!$B$16:$G$16</c:f>
                <c:numCache>
                  <c:formatCode>General</c:formatCode>
                  <c:ptCount val="6"/>
                  <c:pt idx="0">
                    <c:v>1.8896365156876469</c:v>
                  </c:pt>
                  <c:pt idx="1">
                    <c:v>2.3561495057227431</c:v>
                  </c:pt>
                  <c:pt idx="2">
                    <c:v>4.5820298335817657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'CD3-CD56+TNF alpha'!$B$10:$G$10</c:f>
              <c:numCache>
                <c:formatCode>General</c:formatCode>
                <c:ptCount val="6"/>
                <c:pt idx="0">
                  <c:v>57.841379310344841</c:v>
                </c:pt>
                <c:pt idx="1">
                  <c:v>46.889041095890263</c:v>
                </c:pt>
                <c:pt idx="2">
                  <c:v>44.543750000000003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2C-4806-B0E5-178755952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34288"/>
        <c:axId val="302334832"/>
      </c:lineChart>
      <c:catAx>
        <c:axId val="3023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4832"/>
        <c:crosses val="autoZero"/>
        <c:auto val="1"/>
        <c:lblAlgn val="ctr"/>
        <c:lblOffset val="100"/>
        <c:noMultiLvlLbl val="0"/>
      </c:catAx>
      <c:valAx>
        <c:axId val="30233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/IFN</a:t>
            </a: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 gamma/IL4</a:t>
            </a:r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'CD3+CD4+IFN G IL4'!$A$9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'CD3+CD4+IFN G IL4'!$B$15:$G$15</c:f>
                <c:numCache>
                  <c:formatCode>General</c:formatCode>
                  <c:ptCount val="6"/>
                  <c:pt idx="0">
                    <c:v>0.89501827644421095</c:v>
                  </c:pt>
                  <c:pt idx="1">
                    <c:v>0.68344416840356503</c:v>
                  </c:pt>
                  <c:pt idx="2">
                    <c:v>0.78633142688633595</c:v>
                  </c:pt>
                  <c:pt idx="3">
                    <c:v>1.068564796235338</c:v>
                  </c:pt>
                  <c:pt idx="4">
                    <c:v>1.5785534242019179</c:v>
                  </c:pt>
                  <c:pt idx="5">
                    <c:v>1.7890110815215099</c:v>
                  </c:pt>
                </c:numCache>
              </c:numRef>
            </c:plus>
            <c:minus>
              <c:numRef>
                <c:f>'CD3+CD4+IFN G IL4'!$B$15:$G$15</c:f>
                <c:numCache>
                  <c:formatCode>General</c:formatCode>
                  <c:ptCount val="6"/>
                  <c:pt idx="0">
                    <c:v>0.89501827644421095</c:v>
                  </c:pt>
                  <c:pt idx="1">
                    <c:v>0.68344416840356503</c:v>
                  </c:pt>
                  <c:pt idx="2">
                    <c:v>0.78633142688633595</c:v>
                  </c:pt>
                  <c:pt idx="3">
                    <c:v>1.068564796235338</c:v>
                  </c:pt>
                  <c:pt idx="4">
                    <c:v>1.5785534242019179</c:v>
                  </c:pt>
                  <c:pt idx="5">
                    <c:v>1.7890110815215099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'CD3+CD4+IFN G 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'CD3+CD4+IFN G IL4'!$B$9:$G$9</c:f>
              <c:numCache>
                <c:formatCode>General</c:formatCode>
                <c:ptCount val="6"/>
                <c:pt idx="0">
                  <c:v>11.9385180571507</c:v>
                </c:pt>
                <c:pt idx="1">
                  <c:v>11.18349638886033</c:v>
                </c:pt>
                <c:pt idx="2">
                  <c:v>10.83441353403323</c:v>
                </c:pt>
                <c:pt idx="3">
                  <c:v>11.11171436759312</c:v>
                </c:pt>
                <c:pt idx="4">
                  <c:v>11.76605632118228</c:v>
                </c:pt>
                <c:pt idx="5">
                  <c:v>10.15327540547565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F0-467F-A957-B160FE1B9148}"/>
            </c:ext>
          </c:extLst>
        </c:ser>
        <c:ser>
          <c:idx val="1"/>
          <c:order val="1"/>
          <c:tx>
            <c:strRef>
              <c:f>'CD3+CD4+IFN G IL4'!$A$10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'CD3+CD4+IFN G IL4'!$B$16:$G$16</c:f>
                <c:numCache>
                  <c:formatCode>General</c:formatCode>
                  <c:ptCount val="6"/>
                  <c:pt idx="0">
                    <c:v>0.92788345558197005</c:v>
                  </c:pt>
                  <c:pt idx="1">
                    <c:v>1.0685561619734709</c:v>
                  </c:pt>
                  <c:pt idx="2">
                    <c:v>0.94685802009896003</c:v>
                  </c:pt>
                </c:numCache>
              </c:numRef>
            </c:plus>
            <c:minus>
              <c:numRef>
                <c:f>'CD3+CD4+IFN G IL4'!$B$16:$G$16</c:f>
                <c:numCache>
                  <c:formatCode>General</c:formatCode>
                  <c:ptCount val="6"/>
                  <c:pt idx="0">
                    <c:v>0.92788345558197005</c:v>
                  </c:pt>
                  <c:pt idx="1">
                    <c:v>1.0685561619734709</c:v>
                  </c:pt>
                  <c:pt idx="2">
                    <c:v>0.94685802009896003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'CD3+CD4+IFN G 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'CD3+CD4+IFN G IL4'!$B$10:$G$10</c:f>
              <c:numCache>
                <c:formatCode>General</c:formatCode>
                <c:ptCount val="6"/>
                <c:pt idx="0">
                  <c:v>10.54480299297227</c:v>
                </c:pt>
                <c:pt idx="1">
                  <c:v>11.68267867576496</c:v>
                </c:pt>
                <c:pt idx="2">
                  <c:v>8.77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F0-467F-A957-B160FE1B9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38640"/>
        <c:axId val="302331568"/>
      </c:lineChart>
      <c:catAx>
        <c:axId val="3023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1568"/>
        <c:crosses val="autoZero"/>
        <c:auto val="1"/>
        <c:lblAlgn val="ctr"/>
        <c:lblOffset val="100"/>
        <c:noMultiLvlLbl val="0"/>
      </c:catAx>
      <c:valAx>
        <c:axId val="30233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'CD3+CD8+IL17A new'!$A$9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'CD3+CD8+IL17A new'!$B$15:$G$15</c:f>
                <c:numCache>
                  <c:formatCode>General</c:formatCode>
                  <c:ptCount val="6"/>
                  <c:pt idx="0">
                    <c:v>7.1599207180452706E-2</c:v>
                  </c:pt>
                  <c:pt idx="1">
                    <c:v>7.2055593964379397E-2</c:v>
                  </c:pt>
                  <c:pt idx="2">
                    <c:v>7.1319431091162996E-2</c:v>
                  </c:pt>
                  <c:pt idx="3">
                    <c:v>0.110682552766871</c:v>
                  </c:pt>
                  <c:pt idx="4">
                    <c:v>0.109453459509599</c:v>
                  </c:pt>
                  <c:pt idx="5">
                    <c:v>0.176848834330571</c:v>
                  </c:pt>
                </c:numCache>
              </c:numRef>
            </c:plus>
            <c:minus>
              <c:numRef>
                <c:f>'CD3+CD8+IL17A new'!$B$15:$G$15</c:f>
                <c:numCache>
                  <c:formatCode>General</c:formatCode>
                  <c:ptCount val="6"/>
                  <c:pt idx="0">
                    <c:v>7.1599207180452706E-2</c:v>
                  </c:pt>
                  <c:pt idx="1">
                    <c:v>7.2055593964379397E-2</c:v>
                  </c:pt>
                  <c:pt idx="2">
                    <c:v>7.1319431091162996E-2</c:v>
                  </c:pt>
                  <c:pt idx="3">
                    <c:v>0.110682552766871</c:v>
                  </c:pt>
                  <c:pt idx="4">
                    <c:v>0.109453459509599</c:v>
                  </c:pt>
                  <c:pt idx="5">
                    <c:v>0.176848834330571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'CD3+CD8+IL17A new'!$B$7:$G$8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'CD3+CD8+IL17A new'!$B$9:$G$9</c:f>
              <c:numCache>
                <c:formatCode>General</c:formatCode>
                <c:ptCount val="6"/>
                <c:pt idx="0">
                  <c:v>1.09611650485437</c:v>
                </c:pt>
                <c:pt idx="1">
                  <c:v>1.1808917197452229</c:v>
                </c:pt>
                <c:pt idx="2">
                  <c:v>1.0566666666666671</c:v>
                </c:pt>
                <c:pt idx="3">
                  <c:v>1.125454545454545</c:v>
                </c:pt>
                <c:pt idx="4">
                  <c:v>1.2438596491228071</c:v>
                </c:pt>
                <c:pt idx="5">
                  <c:v>1.0642857142857141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1-41B1-B271-F256B60FFC09}"/>
            </c:ext>
          </c:extLst>
        </c:ser>
        <c:ser>
          <c:idx val="1"/>
          <c:order val="1"/>
          <c:tx>
            <c:strRef>
              <c:f>'CD3+CD8+IL17A new'!$A$10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'CD3+CD8+IL17A new'!$B$16:$G$16</c:f>
                <c:numCache>
                  <c:formatCode>General</c:formatCode>
                  <c:ptCount val="6"/>
                  <c:pt idx="0">
                    <c:v>9.9727299055154095E-2</c:v>
                  </c:pt>
                  <c:pt idx="1">
                    <c:v>0.115941743123189</c:v>
                  </c:pt>
                  <c:pt idx="2">
                    <c:v>0.33062345453229502</c:v>
                  </c:pt>
                </c:numCache>
              </c:numRef>
            </c:plus>
            <c:minus>
              <c:numRef>
                <c:f>'CD3+CD8+IL17A new'!$B$16:$G$16</c:f>
                <c:numCache>
                  <c:formatCode>General</c:formatCode>
                  <c:ptCount val="6"/>
                  <c:pt idx="0">
                    <c:v>9.9727299055154095E-2</c:v>
                  </c:pt>
                  <c:pt idx="1">
                    <c:v>0.115941743123189</c:v>
                  </c:pt>
                  <c:pt idx="2">
                    <c:v>0.33062345453229502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'CD3+CD8+IL17A new'!$B$7:$G$8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'CD3+CD8+IL17A new'!$B$10:$G$10</c:f>
              <c:numCache>
                <c:formatCode>General</c:formatCode>
                <c:ptCount val="6"/>
                <c:pt idx="0">
                  <c:v>1.013157894736842</c:v>
                </c:pt>
                <c:pt idx="1">
                  <c:v>1.205263157894737</c:v>
                </c:pt>
                <c:pt idx="2">
                  <c:v>1.591666666666667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1-41B1-B271-F256B60F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36464"/>
        <c:axId val="302329936"/>
      </c:lineChart>
      <c:catAx>
        <c:axId val="30233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9936"/>
        <c:crosses val="autoZero"/>
        <c:auto val="1"/>
        <c:lblAlgn val="ctr"/>
        <c:lblOffset val="100"/>
        <c:noMultiLvlLbl val="0"/>
      </c:catAx>
      <c:valAx>
        <c:axId val="30232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 IL17'!$A$9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IL17'!$B$15:$G$15</c:f>
                <c:numCache>
                  <c:formatCode>General</c:formatCode>
                  <c:ptCount val="6"/>
                  <c:pt idx="0">
                    <c:v>6.4575252430877902E-2</c:v>
                  </c:pt>
                  <c:pt idx="1">
                    <c:v>7.0946562856299203E-2</c:v>
                  </c:pt>
                  <c:pt idx="2">
                    <c:v>6.6202408648869698E-2</c:v>
                  </c:pt>
                  <c:pt idx="3">
                    <c:v>9.42435231110966E-2</c:v>
                  </c:pt>
                  <c:pt idx="4">
                    <c:v>0.12758232006290299</c:v>
                  </c:pt>
                  <c:pt idx="5">
                    <c:v>0.152051757116139</c:v>
                  </c:pt>
                </c:numCache>
              </c:numRef>
            </c:plus>
            <c:minus>
              <c:numRef>
                <c:f>'CD3-CD56+ IL17'!$B$15:$G$15</c:f>
                <c:numCache>
                  <c:formatCode>General</c:formatCode>
                  <c:ptCount val="6"/>
                  <c:pt idx="0">
                    <c:v>6.4575252430877902E-2</c:v>
                  </c:pt>
                  <c:pt idx="1">
                    <c:v>7.0946562856299203E-2</c:v>
                  </c:pt>
                  <c:pt idx="2">
                    <c:v>6.6202408648869698E-2</c:v>
                  </c:pt>
                  <c:pt idx="3">
                    <c:v>9.42435231110966E-2</c:v>
                  </c:pt>
                  <c:pt idx="4">
                    <c:v>0.12758232006290299</c:v>
                  </c:pt>
                  <c:pt idx="5">
                    <c:v>0.152051757116139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IL17'!$B$7:$G$8</c:f>
              <c:multiLvlStrCache>
                <c:ptCount val="6"/>
                <c:lvl>
                  <c:pt idx="0">
                    <c:v>0</c:v>
                  </c:pt>
                  <c:pt idx="1">
                    <c:v>1-5</c:v>
                  </c:pt>
                  <c:pt idx="2">
                    <c:v>6-9</c:v>
                  </c:pt>
                  <c:pt idx="3">
                    <c:v>10-13</c:v>
                  </c:pt>
                  <c:pt idx="4">
                    <c:v>14-17</c:v>
                  </c:pt>
                  <c:pt idx="5">
                    <c:v>18-20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IL17'!$B$9:$G$9</c:f>
              <c:numCache>
                <c:formatCode>General</c:formatCode>
                <c:ptCount val="6"/>
                <c:pt idx="0">
                  <c:v>1.700641025641026</c:v>
                </c:pt>
                <c:pt idx="1">
                  <c:v>1.399565217391304</c:v>
                </c:pt>
                <c:pt idx="2">
                  <c:v>1.2938202247191</c:v>
                </c:pt>
                <c:pt idx="3">
                  <c:v>1.5364583333333339</c:v>
                </c:pt>
                <c:pt idx="4">
                  <c:v>1.71923076923077</c:v>
                </c:pt>
                <c:pt idx="5">
                  <c:v>1.415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33-460C-98B8-13F143A291B0}"/>
            </c:ext>
          </c:extLst>
        </c:ser>
        <c:ser>
          <c:idx val="1"/>
          <c:order val="1"/>
          <c:tx>
            <c:strRef>
              <c:f>'CD3-CD56+ IL17'!$A$10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IL17'!$B$16:$G$16</c:f>
                <c:numCache>
                  <c:formatCode>General</c:formatCode>
                  <c:ptCount val="6"/>
                  <c:pt idx="0">
                    <c:v>0.14175447985762701</c:v>
                  </c:pt>
                  <c:pt idx="1">
                    <c:v>0.13589679634360899</c:v>
                  </c:pt>
                  <c:pt idx="2">
                    <c:v>0.299629400723257</c:v>
                  </c:pt>
                </c:numCache>
              </c:numRef>
            </c:plus>
            <c:minus>
              <c:numRef>
                <c:f>'CD3-CD56+ IL17'!$B$16:$G$16</c:f>
                <c:numCache>
                  <c:formatCode>General</c:formatCode>
                  <c:ptCount val="6"/>
                  <c:pt idx="0">
                    <c:v>0.14175447985762701</c:v>
                  </c:pt>
                  <c:pt idx="1">
                    <c:v>0.13589679634360899</c:v>
                  </c:pt>
                  <c:pt idx="2">
                    <c:v>0.299629400723257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IL17'!$B$7:$G$8</c:f>
              <c:multiLvlStrCache>
                <c:ptCount val="6"/>
                <c:lvl>
                  <c:pt idx="0">
                    <c:v>0</c:v>
                  </c:pt>
                  <c:pt idx="1">
                    <c:v>1-5</c:v>
                  </c:pt>
                  <c:pt idx="2">
                    <c:v>6-9</c:v>
                  </c:pt>
                  <c:pt idx="3">
                    <c:v>10-13</c:v>
                  </c:pt>
                  <c:pt idx="4">
                    <c:v>14-17</c:v>
                  </c:pt>
                  <c:pt idx="5">
                    <c:v>18-20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IL17'!$B$10:$G$10</c:f>
              <c:numCache>
                <c:formatCode>General</c:formatCode>
                <c:ptCount val="6"/>
                <c:pt idx="0">
                  <c:v>1.642105263157895</c:v>
                </c:pt>
                <c:pt idx="1">
                  <c:v>1.3932203389830511</c:v>
                </c:pt>
                <c:pt idx="2">
                  <c:v>2.066666666666666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33-460C-98B8-13F143A2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28304"/>
        <c:axId val="302328848"/>
      </c:lineChart>
      <c:catAx>
        <c:axId val="3023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8848"/>
        <c:crosses val="autoZero"/>
        <c:auto val="1"/>
        <c:lblAlgn val="ctr"/>
        <c:lblOffset val="100"/>
        <c:noMultiLvlLbl val="0"/>
      </c:catAx>
      <c:valAx>
        <c:axId val="30232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/TNF</a:t>
            </a:r>
            <a:r>
              <a:rPr lang="en-US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 alpha</a:t>
            </a:r>
            <a:endParaRPr lang="en-US" b="1" i="0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'CD3+CD8+TNF alpha'!$A$9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'CD3+CD8+TNF alpha'!$B$15:$G$15</c:f>
                <c:numCache>
                  <c:formatCode>General</c:formatCode>
                  <c:ptCount val="6"/>
                  <c:pt idx="0">
                    <c:v>0.85766538853162</c:v>
                  </c:pt>
                  <c:pt idx="1">
                    <c:v>1.023056141042076</c:v>
                  </c:pt>
                  <c:pt idx="2">
                    <c:v>1.1912263375634751</c:v>
                  </c:pt>
                  <c:pt idx="3">
                    <c:v>2.0378092260813512</c:v>
                  </c:pt>
                  <c:pt idx="4">
                    <c:v>1.6544350637333769</c:v>
                  </c:pt>
                  <c:pt idx="5">
                    <c:v>3.4260263060869751</c:v>
                  </c:pt>
                </c:numCache>
              </c:numRef>
            </c:plus>
            <c:minus>
              <c:numRef>
                <c:f>'CD3+CD8+TNF alpha'!$B$15:$G$15</c:f>
                <c:numCache>
                  <c:formatCode>General</c:formatCode>
                  <c:ptCount val="6"/>
                  <c:pt idx="0">
                    <c:v>0.85766538853162</c:v>
                  </c:pt>
                  <c:pt idx="1">
                    <c:v>1.023056141042076</c:v>
                  </c:pt>
                  <c:pt idx="2">
                    <c:v>1.1912263375634751</c:v>
                  </c:pt>
                  <c:pt idx="3">
                    <c:v>2.0378092260813512</c:v>
                  </c:pt>
                  <c:pt idx="4">
                    <c:v>1.6544350637333769</c:v>
                  </c:pt>
                  <c:pt idx="5">
                    <c:v>3.4260263060869751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'CD3+CD8+TNF alpha'!$B$9:$G$9</c:f>
              <c:numCache>
                <c:formatCode>General</c:formatCode>
                <c:ptCount val="6"/>
                <c:pt idx="0">
                  <c:v>35.301904761904773</c:v>
                </c:pt>
                <c:pt idx="1">
                  <c:v>30.18300970873787</c:v>
                </c:pt>
                <c:pt idx="2">
                  <c:v>29.53483870967742</c:v>
                </c:pt>
                <c:pt idx="3">
                  <c:v>31.8828125</c:v>
                </c:pt>
                <c:pt idx="4">
                  <c:v>32.673913043478251</c:v>
                </c:pt>
                <c:pt idx="5">
                  <c:v>34.262500000000003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7E-4362-8ECD-5A292738CC2D}"/>
            </c:ext>
          </c:extLst>
        </c:ser>
        <c:ser>
          <c:idx val="1"/>
          <c:order val="1"/>
          <c:tx>
            <c:strRef>
              <c:f>'CD3+CD8+TNF alpha'!$A$10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'CD3+CD8+TNF alpha'!$B$16:$G$16</c:f>
                <c:numCache>
                  <c:formatCode>General</c:formatCode>
                  <c:ptCount val="6"/>
                  <c:pt idx="0">
                    <c:v>2.1114208762728528</c:v>
                  </c:pt>
                  <c:pt idx="1">
                    <c:v>1.882627020743757</c:v>
                  </c:pt>
                  <c:pt idx="2">
                    <c:v>4.2453688002339671</c:v>
                  </c:pt>
                </c:numCache>
              </c:numRef>
            </c:plus>
            <c:minus>
              <c:numRef>
                <c:f>'CD3+CD8+TNF alpha'!$B$16:$G$16</c:f>
                <c:numCache>
                  <c:formatCode>General</c:formatCode>
                  <c:ptCount val="6"/>
                  <c:pt idx="0">
                    <c:v>2.1114208762728528</c:v>
                  </c:pt>
                  <c:pt idx="1">
                    <c:v>1.882627020743757</c:v>
                  </c:pt>
                  <c:pt idx="2">
                    <c:v>4.2453688002339671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'CD3+CD8+TNF alpha'!$B$10:$G$10</c:f>
              <c:numCache>
                <c:formatCode>General</c:formatCode>
                <c:ptCount val="6"/>
                <c:pt idx="0">
                  <c:v>39.72333333333335</c:v>
                </c:pt>
                <c:pt idx="1">
                  <c:v>34.851351351351283</c:v>
                </c:pt>
                <c:pt idx="2">
                  <c:v>32.237500000000011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7E-4362-8ECD-5A292738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1456"/>
        <c:axId val="291236896"/>
      </c:lineChart>
      <c:catAx>
        <c:axId val="2912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6896"/>
        <c:crosses val="autoZero"/>
        <c:auto val="1"/>
        <c:lblAlgn val="ctr"/>
        <c:lblOffset val="100"/>
        <c:noMultiLvlLbl val="0"/>
      </c:catAx>
      <c:valAx>
        <c:axId val="2912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'CD3+CD4+IL17A 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'CD3+CD4+IL17A '!$B$15:$G$15</c:f>
                <c:numCache>
                  <c:formatCode>General</c:formatCode>
                  <c:ptCount val="6"/>
                  <c:pt idx="0">
                    <c:v>9.5149834244100007E-2</c:v>
                  </c:pt>
                  <c:pt idx="1">
                    <c:v>6.1638094368002098E-2</c:v>
                  </c:pt>
                  <c:pt idx="2">
                    <c:v>7.7667927648733495E-2</c:v>
                  </c:pt>
                  <c:pt idx="3">
                    <c:v>7.5203920102467306E-2</c:v>
                  </c:pt>
                  <c:pt idx="4">
                    <c:v>8.4546309638733594E-2</c:v>
                  </c:pt>
                  <c:pt idx="5">
                    <c:v>0.18096741792158699</c:v>
                  </c:pt>
                </c:numCache>
              </c:numRef>
            </c:plus>
            <c:minus>
              <c:numRef>
                <c:f>'CD3+CD4+IL17A '!$B$15:$G$15</c:f>
                <c:numCache>
                  <c:formatCode>General</c:formatCode>
                  <c:ptCount val="6"/>
                  <c:pt idx="0">
                    <c:v>9.5149834244100007E-2</c:v>
                  </c:pt>
                  <c:pt idx="1">
                    <c:v>6.1638094368002098E-2</c:v>
                  </c:pt>
                  <c:pt idx="2">
                    <c:v>7.7667927648733495E-2</c:v>
                  </c:pt>
                  <c:pt idx="3">
                    <c:v>7.5203920102467306E-2</c:v>
                  </c:pt>
                  <c:pt idx="4">
                    <c:v>8.4546309638733594E-2</c:v>
                  </c:pt>
                  <c:pt idx="5">
                    <c:v>0.18096741792158699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'CD3+CD4+IL17A 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'CD3+CD4+IL17A '!$B$9:$G$9</c:f>
              <c:numCache>
                <c:formatCode>General</c:formatCode>
                <c:ptCount val="6"/>
                <c:pt idx="0">
                  <c:v>1.072316384180791</c:v>
                </c:pt>
                <c:pt idx="1">
                  <c:v>0.68950617283950599</c:v>
                </c:pt>
                <c:pt idx="2">
                  <c:v>0.67322834645669305</c:v>
                </c:pt>
                <c:pt idx="3">
                  <c:v>0.64693877551020396</c:v>
                </c:pt>
                <c:pt idx="4">
                  <c:v>0.71147540983606605</c:v>
                </c:pt>
                <c:pt idx="5">
                  <c:v>0.78666666666666596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24-4A3C-8D60-4B88D02F5759}"/>
            </c:ext>
          </c:extLst>
        </c:ser>
        <c:ser>
          <c:idx val="1"/>
          <c:order val="1"/>
          <c:tx>
            <c:strRef>
              <c:f>'CD3+CD4+IL17A 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'CD3+CD4+IL17A '!$B$16:$G$16</c:f>
                <c:numCache>
                  <c:formatCode>General</c:formatCode>
                  <c:ptCount val="6"/>
                  <c:pt idx="0">
                    <c:v>8.9800348351788503E-2</c:v>
                  </c:pt>
                  <c:pt idx="1">
                    <c:v>8.0444305998960602E-2</c:v>
                  </c:pt>
                  <c:pt idx="2">
                    <c:v>0.160371469608727</c:v>
                  </c:pt>
                </c:numCache>
              </c:numRef>
            </c:plus>
            <c:minus>
              <c:numRef>
                <c:f>'CD3+CD4+IL17A '!$B$16:$G$16</c:f>
                <c:numCache>
                  <c:formatCode>General</c:formatCode>
                  <c:ptCount val="6"/>
                  <c:pt idx="0">
                    <c:v>8.9800348351788503E-2</c:v>
                  </c:pt>
                  <c:pt idx="1">
                    <c:v>8.0444305998960602E-2</c:v>
                  </c:pt>
                  <c:pt idx="2">
                    <c:v>0.160371469608727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'CD3+CD4+IL17A 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'CD3+CD4+IL17A '!$B$10:$G$10</c:f>
              <c:numCache>
                <c:formatCode>General</c:formatCode>
                <c:ptCount val="6"/>
                <c:pt idx="0">
                  <c:v>0.9</c:v>
                </c:pt>
                <c:pt idx="1">
                  <c:v>0.57904761904761903</c:v>
                </c:pt>
                <c:pt idx="2">
                  <c:v>0.59090909090909105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24-4A3C-8D60-4B88D02F5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32112"/>
        <c:axId val="302339728"/>
      </c:lineChart>
      <c:catAx>
        <c:axId val="30233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9728"/>
        <c:crosses val="autoZero"/>
        <c:auto val="1"/>
        <c:lblAlgn val="ctr"/>
        <c:lblOffset val="100"/>
        <c:noMultiLvlLbl val="0"/>
      </c:catAx>
      <c:valAx>
        <c:axId val="3023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 dirty="0">
                <a:latin typeface="Arial" panose="020B0604020202020204" pitchFamily="34" charset="0"/>
              </a:rPr>
              <a:t>Treg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'Treg cells'!$A$5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9.4</c:v>
                  </c:pt>
                  <c:pt idx="2">
                    <c:v>8.4</c:v>
                  </c:pt>
                  <c:pt idx="3">
                    <c:v>7.1</c:v>
                  </c:pt>
                  <c:pt idx="4">
                    <c:v>6</c:v>
                  </c:pt>
                  <c:pt idx="5">
                    <c:v>23</c:v>
                  </c:pt>
                </c:numCache>
              </c:numRef>
            </c:plus>
            <c:minus>
              <c:numRef>
                <c:f>'Treg cells'!$B$9:$G$9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9.4</c:v>
                  </c:pt>
                  <c:pt idx="2">
                    <c:v>8.4</c:v>
                  </c:pt>
                  <c:pt idx="3">
                    <c:v>7.1</c:v>
                  </c:pt>
                  <c:pt idx="4">
                    <c:v>6</c:v>
                  </c:pt>
                  <c:pt idx="5">
                    <c:v>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cells'!$B$4:$E$4</c:f>
              <c:strCache>
                <c:ptCount val="4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</c:strCache>
            </c:strRef>
          </c:cat>
          <c:val>
            <c:numRef>
              <c:f>'Treg cells'!$B$5:$E$5</c:f>
              <c:numCache>
                <c:formatCode>General</c:formatCode>
                <c:ptCount val="4"/>
                <c:pt idx="0">
                  <c:v>100</c:v>
                </c:pt>
                <c:pt idx="1">
                  <c:v>79.58</c:v>
                </c:pt>
                <c:pt idx="2">
                  <c:v>64.64</c:v>
                </c:pt>
                <c:pt idx="3">
                  <c:v>54.23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AD-4C6C-A34C-03D96BAA8507}"/>
            </c:ext>
          </c:extLst>
        </c:ser>
        <c:ser>
          <c:idx val="1"/>
          <c:order val="1"/>
          <c:tx>
            <c:strRef>
              <c:f>'Treg cells'!$A$6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4.5</c:v>
                  </c:pt>
                  <c:pt idx="2">
                    <c:v>4.3</c:v>
                  </c:pt>
                  <c:pt idx="3">
                    <c:v>12.1</c:v>
                  </c:pt>
                  <c:pt idx="4">
                    <c:v>15.4</c:v>
                  </c:pt>
                  <c:pt idx="5">
                    <c:v>63.6</c:v>
                  </c:pt>
                </c:numCache>
              </c:numRef>
            </c:plus>
            <c:minus>
              <c:numRef>
                <c:f>'Treg cells'!$B$10:$G$10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4.5</c:v>
                  </c:pt>
                  <c:pt idx="2">
                    <c:v>4.3</c:v>
                  </c:pt>
                  <c:pt idx="3">
                    <c:v>12.1</c:v>
                  </c:pt>
                  <c:pt idx="4">
                    <c:v>15.4</c:v>
                  </c:pt>
                  <c:pt idx="5">
                    <c:v>63.6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cells'!$B$4:$E$4</c:f>
              <c:strCache>
                <c:ptCount val="4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</c:strCache>
            </c:strRef>
          </c:cat>
          <c:val>
            <c:numRef>
              <c:f>'Treg cells'!$B$6:$E$6</c:f>
              <c:numCache>
                <c:formatCode>General</c:formatCode>
                <c:ptCount val="4"/>
                <c:pt idx="0">
                  <c:v>100</c:v>
                </c:pt>
                <c:pt idx="1">
                  <c:v>45</c:v>
                </c:pt>
                <c:pt idx="2">
                  <c:v>43</c:v>
                </c:pt>
                <c:pt idx="3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AD-4C6C-A34C-03D96BAA8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26128"/>
        <c:axId val="302327216"/>
      </c:lineChart>
      <c:catAx>
        <c:axId val="302326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7216"/>
        <c:crossesAt val="0"/>
        <c:auto val="1"/>
        <c:lblAlgn val="ctr"/>
        <c:lblOffset val="100"/>
        <c:noMultiLvlLbl val="0"/>
      </c:catAx>
      <c:valAx>
        <c:axId val="30232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change (time 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6128"/>
        <c:crossesAt val="1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CD3+CD8+IL17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CD3CD8IL17!$A$5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CD3CD8IL17!$B$10:$E$10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14.36</c:v>
                  </c:pt>
                  <c:pt idx="2">
                    <c:v>16.53</c:v>
                  </c:pt>
                  <c:pt idx="3">
                    <c:v>42.96</c:v>
                  </c:pt>
                </c:numCache>
              </c:numRef>
            </c:plus>
            <c:minus>
              <c:numRef>
                <c:f>CD3CD8IL17!$B$9:$E$9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39</c:v>
                  </c:pt>
                  <c:pt idx="2">
                    <c:v>35.799999999999997</c:v>
                  </c:pt>
                  <c:pt idx="3">
                    <c:v>53.8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CD3CD8IL17!$B$4:$E$4</c:f>
              <c:strCache>
                <c:ptCount val="4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</c:strCache>
            </c:strRef>
          </c:cat>
          <c:val>
            <c:numRef>
              <c:f>CD3CD8IL17!$B$5:$E$5</c:f>
              <c:numCache>
                <c:formatCode>General</c:formatCode>
                <c:ptCount val="4"/>
                <c:pt idx="0">
                  <c:v>100</c:v>
                </c:pt>
                <c:pt idx="1">
                  <c:v>231</c:v>
                </c:pt>
                <c:pt idx="2">
                  <c:v>203</c:v>
                </c:pt>
                <c:pt idx="3">
                  <c:v>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66-4430-8658-F744A8B10055}"/>
            </c:ext>
          </c:extLst>
        </c:ser>
        <c:ser>
          <c:idx val="1"/>
          <c:order val="1"/>
          <c:tx>
            <c:strRef>
              <c:f>CD3CD8IL17!$A$6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CD3CD8IL17!$B$10:$E$10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14.36</c:v>
                  </c:pt>
                  <c:pt idx="2">
                    <c:v>16.53</c:v>
                  </c:pt>
                  <c:pt idx="3">
                    <c:v>42.96</c:v>
                  </c:pt>
                </c:numCache>
              </c:numRef>
            </c:plus>
            <c:minus>
              <c:numRef>
                <c:f>CD3CD8IL17!$B$10:$E$10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14.36</c:v>
                  </c:pt>
                  <c:pt idx="2">
                    <c:v>16.53</c:v>
                  </c:pt>
                  <c:pt idx="3">
                    <c:v>42.96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CD3CD8IL17!$B$4:$E$4</c:f>
              <c:strCache>
                <c:ptCount val="4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</c:strCache>
            </c:strRef>
          </c:cat>
          <c:val>
            <c:numRef>
              <c:f>CD3CD8IL17!$B$6:$E$6</c:f>
              <c:numCache>
                <c:formatCode>General</c:formatCode>
                <c:ptCount val="4"/>
                <c:pt idx="0">
                  <c:v>100</c:v>
                </c:pt>
                <c:pt idx="1">
                  <c:v>123.95</c:v>
                </c:pt>
                <c:pt idx="2">
                  <c:v>126.18</c:v>
                </c:pt>
                <c:pt idx="3">
                  <c:v>136.5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66-4430-8658-F744A8B10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35920"/>
        <c:axId val="302326672"/>
      </c:lineChart>
      <c:catAx>
        <c:axId val="302335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26672"/>
        <c:crosses val="autoZero"/>
        <c:auto val="1"/>
        <c:lblAlgn val="ctr"/>
        <c:lblOffset val="100"/>
        <c:noMultiLvlLbl val="0"/>
      </c:catAx>
      <c:valAx>
        <c:axId val="30232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% of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3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'CD3+CD8+IL17A with no high NK17'!$A$9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'CD3+CD8+IL17A with no high NK17'!$B$15:$G$15</c:f>
                <c:numCache>
                  <c:formatCode>General</c:formatCode>
                  <c:ptCount val="6"/>
                  <c:pt idx="0">
                    <c:v>7.1599207180452706E-2</c:v>
                  </c:pt>
                  <c:pt idx="1">
                    <c:v>7.2055593964379397E-2</c:v>
                  </c:pt>
                  <c:pt idx="2">
                    <c:v>7.1319431091162996E-2</c:v>
                  </c:pt>
                  <c:pt idx="3">
                    <c:v>0.110682552766871</c:v>
                  </c:pt>
                  <c:pt idx="4">
                    <c:v>0.109453459509599</c:v>
                  </c:pt>
                  <c:pt idx="5">
                    <c:v>0.176848834330571</c:v>
                  </c:pt>
                </c:numCache>
              </c:numRef>
            </c:plus>
            <c:minus>
              <c:numRef>
                <c:f>'CD3+CD8+IL17A with no high NK17'!$B$15:$G$15</c:f>
                <c:numCache>
                  <c:formatCode>General</c:formatCode>
                  <c:ptCount val="6"/>
                  <c:pt idx="0">
                    <c:v>7.1599207180452706E-2</c:v>
                  </c:pt>
                  <c:pt idx="1">
                    <c:v>7.2055593964379397E-2</c:v>
                  </c:pt>
                  <c:pt idx="2">
                    <c:v>7.1319431091162996E-2</c:v>
                  </c:pt>
                  <c:pt idx="3">
                    <c:v>0.110682552766871</c:v>
                  </c:pt>
                  <c:pt idx="4">
                    <c:v>0.109453459509599</c:v>
                  </c:pt>
                  <c:pt idx="5">
                    <c:v>0.176848834330571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'CD3+CD8+IL17A with no high NK17'!$B$7:$G$8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'CD3+CD8+IL17A with no high NK17'!$B$9:$G$9</c:f>
              <c:numCache>
                <c:formatCode>General</c:formatCode>
                <c:ptCount val="6"/>
                <c:pt idx="0">
                  <c:v>1.09611650485437</c:v>
                </c:pt>
                <c:pt idx="1">
                  <c:v>1.1808917197452229</c:v>
                </c:pt>
                <c:pt idx="2">
                  <c:v>1.0566666666666671</c:v>
                </c:pt>
                <c:pt idx="3">
                  <c:v>1.125454545454545</c:v>
                </c:pt>
                <c:pt idx="4">
                  <c:v>1.2438596491228071</c:v>
                </c:pt>
                <c:pt idx="5">
                  <c:v>1.0642857142857141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FB-4B2A-89EC-49E4E6597CE8}"/>
            </c:ext>
          </c:extLst>
        </c:ser>
        <c:ser>
          <c:idx val="1"/>
          <c:order val="1"/>
          <c:tx>
            <c:strRef>
              <c:f>'CD3+CD8+IL17A with no high NK17'!$A$10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'CD3+CD8+IL17A with no high NK17'!$B$16:$G$16</c:f>
                <c:numCache>
                  <c:formatCode>General</c:formatCode>
                  <c:ptCount val="6"/>
                  <c:pt idx="0">
                    <c:v>0.13921548901236699</c:v>
                  </c:pt>
                  <c:pt idx="1">
                    <c:v>0.144065156569851</c:v>
                  </c:pt>
                  <c:pt idx="2">
                    <c:v>0.56119911301109904</c:v>
                  </c:pt>
                </c:numCache>
              </c:numRef>
            </c:plus>
            <c:minus>
              <c:numRef>
                <c:f>'CD3+CD8+IL17A with no high NK17'!$B$16:$G$16</c:f>
                <c:numCache>
                  <c:formatCode>General</c:formatCode>
                  <c:ptCount val="6"/>
                  <c:pt idx="0">
                    <c:v>0.13921548901236699</c:v>
                  </c:pt>
                  <c:pt idx="1">
                    <c:v>0.144065156569851</c:v>
                  </c:pt>
                  <c:pt idx="2">
                    <c:v>0.56119911301109904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'CD3+CD8+IL17A with no high NK17'!$B$7:$G$8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'CD3+CD8+IL17A with no high NK17'!$B$10:$G$10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1.0161290322580641</c:v>
                </c:pt>
                <c:pt idx="2">
                  <c:v>1.4166666666666661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CFB-4B2A-89EC-49E4E6597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65616"/>
        <c:axId val="292643856"/>
      </c:lineChart>
      <c:catAx>
        <c:axId val="29266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3856"/>
        <c:crosses val="autoZero"/>
        <c:auto val="1"/>
        <c:lblAlgn val="ctr"/>
        <c:lblOffset val="100"/>
        <c:noMultiLvlLbl val="0"/>
      </c:catAx>
      <c:valAx>
        <c:axId val="2926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6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'CD3-CD56+ IL17 with no high Tc1'!$A$9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IL17 with no high Tc1'!$B$15:$G$15</c:f>
                <c:numCache>
                  <c:formatCode>General</c:formatCode>
                  <c:ptCount val="6"/>
                  <c:pt idx="0">
                    <c:v>6.4575252430877902E-2</c:v>
                  </c:pt>
                  <c:pt idx="1">
                    <c:v>7.0946562856299203E-2</c:v>
                  </c:pt>
                  <c:pt idx="2">
                    <c:v>6.6202408648869698E-2</c:v>
                  </c:pt>
                  <c:pt idx="3">
                    <c:v>9.42435231110966E-2</c:v>
                  </c:pt>
                  <c:pt idx="4">
                    <c:v>0.12758232006290299</c:v>
                  </c:pt>
                  <c:pt idx="5">
                    <c:v>0.152051757116139</c:v>
                  </c:pt>
                </c:numCache>
              </c:numRef>
            </c:plus>
            <c:minus>
              <c:numRef>
                <c:f>'CD3-CD56+ IL17 with no high Tc1'!$B$15:$G$15</c:f>
                <c:numCache>
                  <c:formatCode>General</c:formatCode>
                  <c:ptCount val="6"/>
                  <c:pt idx="0">
                    <c:v>6.4575252430877902E-2</c:v>
                  </c:pt>
                  <c:pt idx="1">
                    <c:v>7.0946562856299203E-2</c:v>
                  </c:pt>
                  <c:pt idx="2">
                    <c:v>6.6202408648869698E-2</c:v>
                  </c:pt>
                  <c:pt idx="3">
                    <c:v>9.42435231110966E-2</c:v>
                  </c:pt>
                  <c:pt idx="4">
                    <c:v>0.12758232006290299</c:v>
                  </c:pt>
                  <c:pt idx="5">
                    <c:v>0.152051757116139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IL17 with no high Tc1'!$B$7:$G$8</c:f>
              <c:multiLvlStrCache>
                <c:ptCount val="6"/>
                <c:lvl>
                  <c:pt idx="0">
                    <c:v>0</c:v>
                  </c:pt>
                  <c:pt idx="1">
                    <c:v>1-5</c:v>
                  </c:pt>
                  <c:pt idx="2">
                    <c:v>6-9</c:v>
                  </c:pt>
                  <c:pt idx="3">
                    <c:v>10-13</c:v>
                  </c:pt>
                  <c:pt idx="4">
                    <c:v>14-17</c:v>
                  </c:pt>
                  <c:pt idx="5">
                    <c:v>18-20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IL17 with no high Tc1'!$B$9:$G$9</c:f>
              <c:numCache>
                <c:formatCode>General</c:formatCode>
                <c:ptCount val="6"/>
                <c:pt idx="0">
                  <c:v>1.700641025641026</c:v>
                </c:pt>
                <c:pt idx="1">
                  <c:v>1.399565217391304</c:v>
                </c:pt>
                <c:pt idx="2">
                  <c:v>1.2938202247191</c:v>
                </c:pt>
                <c:pt idx="3">
                  <c:v>1.5364583333333339</c:v>
                </c:pt>
                <c:pt idx="4">
                  <c:v>1.71923076923077</c:v>
                </c:pt>
                <c:pt idx="5">
                  <c:v>1.415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5A-4501-B3F2-8ADE0174A33C}"/>
            </c:ext>
          </c:extLst>
        </c:ser>
        <c:ser>
          <c:idx val="1"/>
          <c:order val="1"/>
          <c:tx>
            <c:strRef>
              <c:f>'CD3-CD56+ IL17 with no high Tc1'!$A$10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'CD3-CD56+ IL17 with no high Tc1'!$B$16:$G$16</c:f>
                <c:numCache>
                  <c:formatCode>General</c:formatCode>
                  <c:ptCount val="6"/>
                  <c:pt idx="0">
                    <c:v>0.166149560121303</c:v>
                  </c:pt>
                  <c:pt idx="1">
                    <c:v>0.13869856274644099</c:v>
                  </c:pt>
                  <c:pt idx="2">
                    <c:v>0.41082296698709803</c:v>
                  </c:pt>
                </c:numCache>
              </c:numRef>
            </c:plus>
            <c:minus>
              <c:numRef>
                <c:f>'CD3-CD56+ IL17 with no high Tc1'!$B$16:$G$16</c:f>
                <c:numCache>
                  <c:formatCode>General</c:formatCode>
                  <c:ptCount val="6"/>
                  <c:pt idx="0">
                    <c:v>0.166149560121303</c:v>
                  </c:pt>
                  <c:pt idx="1">
                    <c:v>0.13869856274644099</c:v>
                  </c:pt>
                  <c:pt idx="2">
                    <c:v>0.41082296698709803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'CD3-CD56+ IL17 with no high Tc1'!$B$7:$G$8</c:f>
              <c:multiLvlStrCache>
                <c:ptCount val="6"/>
                <c:lvl>
                  <c:pt idx="0">
                    <c:v>0</c:v>
                  </c:pt>
                  <c:pt idx="1">
                    <c:v>1-5</c:v>
                  </c:pt>
                  <c:pt idx="2">
                    <c:v>6-9</c:v>
                  </c:pt>
                  <c:pt idx="3">
                    <c:v>10-13</c:v>
                  </c:pt>
                  <c:pt idx="4">
                    <c:v>14-17</c:v>
                  </c:pt>
                  <c:pt idx="5">
                    <c:v>18-20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'CD3-CD56+ IL17 with no high Tc1'!$B$10:$G$10</c:f>
              <c:numCache>
                <c:formatCode>General</c:formatCode>
                <c:ptCount val="6"/>
                <c:pt idx="0">
                  <c:v>1.408333333333333</c:v>
                </c:pt>
                <c:pt idx="1">
                  <c:v>1.192105263157895</c:v>
                </c:pt>
                <c:pt idx="2">
                  <c:v>1.4857142857142851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5A-4501-B3F2-8ADE0174A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66160"/>
        <c:axId val="292656368"/>
      </c:lineChart>
      <c:catAx>
        <c:axId val="2926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6368"/>
        <c:crosses val="autoZero"/>
        <c:auto val="1"/>
        <c:lblAlgn val="ctr"/>
        <c:lblOffset val="100"/>
        <c:noMultiLvlLbl val="0"/>
      </c:catAx>
      <c:valAx>
        <c:axId val="29265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6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 dirty="0"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latin typeface="Arial" panose="020B0604020202020204" pitchFamily="34" charset="0"/>
              </a:rPr>
              <a:t>-</a:t>
            </a:r>
            <a:r>
              <a:rPr lang="en-US" b="1" i="0" baseline="0" dirty="0">
                <a:latin typeface="Arial" panose="020B0604020202020204" pitchFamily="34" charset="0"/>
              </a:rPr>
              <a:t>CD56</a:t>
            </a:r>
            <a:r>
              <a:rPr lang="en-US" b="1" i="0" baseline="30000" dirty="0">
                <a:latin typeface="Arial" panose="020B0604020202020204" pitchFamily="34" charset="0"/>
              </a:rPr>
              <a:t>+</a:t>
            </a:r>
            <a:r>
              <a:rPr lang="en-US" b="1" i="0" baseline="0" dirty="0">
                <a:latin typeface="Arial" panose="020B0604020202020204" pitchFamily="34" charset="0"/>
              </a:rPr>
              <a:t>IL-17 (NK/IL-17)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NKIL17!$A$5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NKIL17!$B$9:$G$9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15.4</c:v>
                  </c:pt>
                  <c:pt idx="2">
                    <c:v>39.630000000000003</c:v>
                  </c:pt>
                  <c:pt idx="3">
                    <c:v>35.549999999999997</c:v>
                  </c:pt>
                  <c:pt idx="4">
                    <c:v>64.150000000000006</c:v>
                  </c:pt>
                  <c:pt idx="5">
                    <c:v>70</c:v>
                  </c:pt>
                </c:numCache>
              </c:numRef>
            </c:plus>
            <c:minus>
              <c:numRef>
                <c:f>NKIL17!$B$9:$G$9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15.4</c:v>
                  </c:pt>
                  <c:pt idx="2">
                    <c:v>39.630000000000003</c:v>
                  </c:pt>
                  <c:pt idx="3">
                    <c:v>35.549999999999997</c:v>
                  </c:pt>
                  <c:pt idx="4">
                    <c:v>64.150000000000006</c:v>
                  </c:pt>
                  <c:pt idx="5">
                    <c:v>70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NKIL17!$B$4:$G$4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NKIL17!$B$5:$G$5</c:f>
              <c:numCache>
                <c:formatCode>General</c:formatCode>
                <c:ptCount val="6"/>
                <c:pt idx="0">
                  <c:v>100</c:v>
                </c:pt>
                <c:pt idx="1">
                  <c:v>136.69999999999999</c:v>
                </c:pt>
                <c:pt idx="2">
                  <c:v>193.66</c:v>
                </c:pt>
                <c:pt idx="3">
                  <c:v>170.7</c:v>
                </c:pt>
                <c:pt idx="4">
                  <c:v>259.26</c:v>
                </c:pt>
                <c:pt idx="5">
                  <c:v>120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03-4A98-B821-E3834FB1EBFF}"/>
            </c:ext>
          </c:extLst>
        </c:ser>
        <c:ser>
          <c:idx val="1"/>
          <c:order val="1"/>
          <c:tx>
            <c:strRef>
              <c:f>NKIL17!$A$6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NKIL17!$B$10:$G$10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16.91</c:v>
                  </c:pt>
                  <c:pt idx="2">
                    <c:v>22.2</c:v>
                  </c:pt>
                  <c:pt idx="3">
                    <c:v>34.520000000000003</c:v>
                  </c:pt>
                  <c:pt idx="4">
                    <c:v>52.89</c:v>
                  </c:pt>
                  <c:pt idx="5">
                    <c:v>55</c:v>
                  </c:pt>
                </c:numCache>
              </c:numRef>
            </c:plus>
            <c:minus>
              <c:numRef>
                <c:f>NKIL17!$B$10:$G$10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16.91</c:v>
                  </c:pt>
                  <c:pt idx="2">
                    <c:v>22.2</c:v>
                  </c:pt>
                  <c:pt idx="3">
                    <c:v>34.520000000000003</c:v>
                  </c:pt>
                  <c:pt idx="4">
                    <c:v>52.89</c:v>
                  </c:pt>
                  <c:pt idx="5">
                    <c:v>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NKIL17!$B$4:$G$4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NKIL17!$B$6:$G$6</c:f>
              <c:numCache>
                <c:formatCode>General</c:formatCode>
                <c:ptCount val="6"/>
                <c:pt idx="0">
                  <c:v>100</c:v>
                </c:pt>
                <c:pt idx="1">
                  <c:v>112</c:v>
                </c:pt>
                <c:pt idx="2">
                  <c:v>121</c:v>
                </c:pt>
                <c:pt idx="3">
                  <c:v>147.32</c:v>
                </c:pt>
                <c:pt idx="4">
                  <c:v>222.6</c:v>
                </c:pt>
                <c:pt idx="5">
                  <c:v>118.7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03-4A98-B821-E3834FB1E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59632"/>
        <c:axId val="292641680"/>
      </c:lineChart>
      <c:catAx>
        <c:axId val="29265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1680"/>
        <c:crosses val="autoZero"/>
        <c:auto val="1"/>
        <c:lblAlgn val="ctr"/>
        <c:lblOffset val="100"/>
        <c:noMultiLvlLbl val="0"/>
      </c:catAx>
      <c:valAx>
        <c:axId val="29264168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change (Time 0))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 dirty="0"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latin typeface="Arial" panose="020B0604020202020204" pitchFamily="34" charset="0"/>
              </a:rPr>
              <a:t>+</a:t>
            </a:r>
            <a:r>
              <a:rPr lang="en-US" b="1" i="0" baseline="0" dirty="0">
                <a:latin typeface="Arial" panose="020B0604020202020204" pitchFamily="34" charset="0"/>
              </a:rPr>
              <a:t>CD56</a:t>
            </a:r>
            <a:r>
              <a:rPr lang="en-US" b="1" i="0" baseline="30000" dirty="0">
                <a:latin typeface="Arial" panose="020B0604020202020204" pitchFamily="34" charset="0"/>
              </a:rPr>
              <a:t>+</a:t>
            </a:r>
            <a:r>
              <a:rPr lang="en-US" b="1" i="0" baseline="0" dirty="0">
                <a:latin typeface="Arial" panose="020B0604020202020204" pitchFamily="34" charset="0"/>
              </a:rPr>
              <a:t>IL-17 (NKT/IL-17)</a:t>
            </a:r>
          </a:p>
        </c:rich>
      </c:tx>
      <c:layout>
        <c:manualLayout>
          <c:xMode val="edge"/>
          <c:yMode val="edge"/>
          <c:x val="0.335537401574803"/>
          <c:y val="4.722222222222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556955380577407E-2"/>
          <c:y val="0.16416666666666699"/>
          <c:w val="0.898776377952756"/>
          <c:h val="0.712837707786527"/>
        </c:manualLayout>
      </c:layout>
      <c:lineChart>
        <c:grouping val="standard"/>
        <c:varyColors val="0"/>
        <c:ser>
          <c:idx val="0"/>
          <c:order val="0"/>
          <c:tx>
            <c:strRef>
              <c:f>'NKTIL17 '!$A$5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'NKTIL17 '!$B$9:$G$9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16.149999999999999</c:v>
                  </c:pt>
                  <c:pt idx="2">
                    <c:v>31.49</c:v>
                  </c:pt>
                  <c:pt idx="3">
                    <c:v>39.549999999999997</c:v>
                  </c:pt>
                  <c:pt idx="4">
                    <c:v>40.799999999999997</c:v>
                  </c:pt>
                  <c:pt idx="5">
                    <c:v>0.5</c:v>
                  </c:pt>
                </c:numCache>
              </c:numRef>
            </c:plus>
            <c:minus>
              <c:numRef>
                <c:f>'NKTIL17 '!$B$9:$G$9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16.149999999999999</c:v>
                  </c:pt>
                  <c:pt idx="2">
                    <c:v>31.49</c:v>
                  </c:pt>
                  <c:pt idx="3">
                    <c:v>39.549999999999997</c:v>
                  </c:pt>
                  <c:pt idx="4">
                    <c:v>40.799999999999997</c:v>
                  </c:pt>
                  <c:pt idx="5">
                    <c:v>0.5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'NKTIL17 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'NKTIL17 '!$B$5:$G$5</c:f>
              <c:numCache>
                <c:formatCode>General</c:formatCode>
                <c:ptCount val="6"/>
                <c:pt idx="0">
                  <c:v>100</c:v>
                </c:pt>
                <c:pt idx="1">
                  <c:v>142.9</c:v>
                </c:pt>
                <c:pt idx="2">
                  <c:v>145.62</c:v>
                </c:pt>
                <c:pt idx="3">
                  <c:v>159</c:v>
                </c:pt>
                <c:pt idx="4">
                  <c:v>127.9</c:v>
                </c:pt>
                <c:pt idx="5">
                  <c:v>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56-40A1-8632-11DC448116DF}"/>
            </c:ext>
          </c:extLst>
        </c:ser>
        <c:ser>
          <c:idx val="1"/>
          <c:order val="1"/>
          <c:tx>
            <c:strRef>
              <c:f>'NKTIL17 '!$A$6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'NKTIL17 '!$B$10:$G$10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12.6</c:v>
                  </c:pt>
                  <c:pt idx="2">
                    <c:v>18</c:v>
                  </c:pt>
                  <c:pt idx="3">
                    <c:v>32</c:v>
                  </c:pt>
                  <c:pt idx="4">
                    <c:v>17.7</c:v>
                  </c:pt>
                  <c:pt idx="5">
                    <c:v>5.0999999999999996</c:v>
                  </c:pt>
                </c:numCache>
              </c:numRef>
            </c:plus>
            <c:minus>
              <c:numRef>
                <c:f>'NKTIL17 '!$B$10:$G$10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12.6</c:v>
                  </c:pt>
                  <c:pt idx="2">
                    <c:v>18</c:v>
                  </c:pt>
                  <c:pt idx="3">
                    <c:v>32</c:v>
                  </c:pt>
                  <c:pt idx="4">
                    <c:v>17.7</c:v>
                  </c:pt>
                  <c:pt idx="5">
                    <c:v>5.0999999999999996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'NKTIL17 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'NKTIL17 '!$B$6:$G$6</c:f>
              <c:numCache>
                <c:formatCode>General</c:formatCode>
                <c:ptCount val="6"/>
                <c:pt idx="0">
                  <c:v>100</c:v>
                </c:pt>
                <c:pt idx="1">
                  <c:v>117.3</c:v>
                </c:pt>
                <c:pt idx="2">
                  <c:v>120.65</c:v>
                </c:pt>
                <c:pt idx="3">
                  <c:v>134.19999999999999</c:v>
                </c:pt>
                <c:pt idx="4">
                  <c:v>125.9</c:v>
                </c:pt>
                <c:pt idx="5">
                  <c:v>115.8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56-40A1-8632-11DC44811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61808"/>
        <c:axId val="292648752"/>
      </c:lineChart>
      <c:catAx>
        <c:axId val="29266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Gestational age (weeks)</a:t>
                </a:r>
              </a:p>
            </c:rich>
          </c:tx>
          <c:layout>
            <c:manualLayout>
              <c:xMode val="edge"/>
              <c:yMode val="edge"/>
              <c:x val="0.41461181102362199"/>
              <c:y val="0.910888451443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8752"/>
        <c:crosses val="autoZero"/>
        <c:auto val="1"/>
        <c:lblAlgn val="ctr"/>
        <c:lblOffset val="100"/>
        <c:noMultiLvlLbl val="0"/>
      </c:catAx>
      <c:valAx>
        <c:axId val="29264875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% change (Time 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6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93976377952698"/>
          <c:y val="0.95312467191601102"/>
          <c:w val="0.25212047244094499"/>
          <c:h val="4.6875328083989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 dirty="0"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latin typeface="Arial" panose="020B0604020202020204" pitchFamily="34" charset="0"/>
              </a:rPr>
              <a:t>+</a:t>
            </a:r>
            <a:r>
              <a:rPr lang="en-US" b="1" i="0" baseline="0" dirty="0">
                <a:latin typeface="Arial" panose="020B0604020202020204" pitchFamily="34" charset="0"/>
              </a:rPr>
              <a:t>CD4</a:t>
            </a:r>
            <a:r>
              <a:rPr lang="en-US" b="1" i="0" baseline="30000" dirty="0">
                <a:latin typeface="Arial" panose="020B0604020202020204" pitchFamily="34" charset="0"/>
              </a:rPr>
              <a:t>+</a:t>
            </a:r>
            <a:r>
              <a:rPr lang="en-US" b="1" i="0" baseline="0" dirty="0">
                <a:latin typeface="Arial" panose="020B0604020202020204" pitchFamily="34" charset="0"/>
              </a:rPr>
              <a:t>IL-17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CD3CD4IL17!$A$5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CD3CD4IL17!$B$9:$G$9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11.7</c:v>
                  </c:pt>
                  <c:pt idx="2">
                    <c:v>10.6</c:v>
                  </c:pt>
                  <c:pt idx="3">
                    <c:v>15.6</c:v>
                  </c:pt>
                  <c:pt idx="4">
                    <c:v>22.82</c:v>
                  </c:pt>
                  <c:pt idx="5">
                    <c:v>11.11</c:v>
                  </c:pt>
                </c:numCache>
              </c:numRef>
            </c:plus>
            <c:minus>
              <c:numRef>
                <c:f>CD3CD4IL17!$B$9:$G$9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11.7</c:v>
                  </c:pt>
                  <c:pt idx="2">
                    <c:v>10.6</c:v>
                  </c:pt>
                  <c:pt idx="3">
                    <c:v>15.6</c:v>
                  </c:pt>
                  <c:pt idx="4">
                    <c:v>22.82</c:v>
                  </c:pt>
                  <c:pt idx="5">
                    <c:v>11.11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CD3CD4IL17!$B$4:$G$4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CD3CD4IL17!$B$5:$G$5</c:f>
              <c:numCache>
                <c:formatCode>General</c:formatCode>
                <c:ptCount val="6"/>
                <c:pt idx="0">
                  <c:v>100</c:v>
                </c:pt>
                <c:pt idx="1">
                  <c:v>94.7</c:v>
                </c:pt>
                <c:pt idx="2">
                  <c:v>87.64</c:v>
                </c:pt>
                <c:pt idx="3">
                  <c:v>83.35</c:v>
                </c:pt>
                <c:pt idx="4">
                  <c:v>64.760000000000005</c:v>
                </c:pt>
                <c:pt idx="5">
                  <c:v>88.88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0D-4248-B8D6-DC403999A479}"/>
            </c:ext>
          </c:extLst>
        </c:ser>
        <c:ser>
          <c:idx val="1"/>
          <c:order val="1"/>
          <c:tx>
            <c:strRef>
              <c:f>CD3CD4IL17!$A$6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CD3CD4IL17!$B$10:$G$10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11</c:v>
                  </c:pt>
                  <c:pt idx="2">
                    <c:v>12.2</c:v>
                  </c:pt>
                  <c:pt idx="3">
                    <c:v>33.119999999999997</c:v>
                  </c:pt>
                  <c:pt idx="4">
                    <c:v>14.34</c:v>
                  </c:pt>
                  <c:pt idx="5">
                    <c:v>22.84</c:v>
                  </c:pt>
                </c:numCache>
              </c:numRef>
            </c:plus>
            <c:minus>
              <c:numRef>
                <c:f>CD3CD4IL17!$B$10:$G$10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11</c:v>
                  </c:pt>
                  <c:pt idx="2">
                    <c:v>12.2</c:v>
                  </c:pt>
                  <c:pt idx="3">
                    <c:v>33.119999999999997</c:v>
                  </c:pt>
                  <c:pt idx="4">
                    <c:v>14.34</c:v>
                  </c:pt>
                  <c:pt idx="5">
                    <c:v>22.84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CD3CD4IL17!$B$4:$G$4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CD3CD4IL17!$B$6:$G$6</c:f>
              <c:numCache>
                <c:formatCode>General</c:formatCode>
                <c:ptCount val="6"/>
                <c:pt idx="0">
                  <c:v>100</c:v>
                </c:pt>
                <c:pt idx="1">
                  <c:v>79.169999999999973</c:v>
                </c:pt>
                <c:pt idx="2">
                  <c:v>67.900000000000006</c:v>
                </c:pt>
                <c:pt idx="3">
                  <c:v>90.64</c:v>
                </c:pt>
                <c:pt idx="4">
                  <c:v>89.3</c:v>
                </c:pt>
                <c:pt idx="5">
                  <c:v>50.8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0D-4248-B8D6-DC403999A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50384"/>
        <c:axId val="292642768"/>
      </c:lineChart>
      <c:catAx>
        <c:axId val="292650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2768"/>
        <c:crosses val="autoZero"/>
        <c:auto val="1"/>
        <c:lblAlgn val="ctr"/>
        <c:lblOffset val="100"/>
        <c:noMultiLvlLbl val="0"/>
      </c:catAx>
      <c:valAx>
        <c:axId val="29264276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change (Time 0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latin typeface="Arial" panose="020B0604020202020204" pitchFamily="34" charset="0"/>
              </a:rPr>
              <a:t>CD3+CD8+IL17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'CD3CD8IL17 in neupogen'!$A$5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in neupogen'!$B$9:$G$9</c:f>
                <c:numCache>
                  <c:formatCode>General</c:formatCode>
                  <c:ptCount val="6"/>
                  <c:pt idx="0">
                    <c:v>9.5991015975084901E-2</c:v>
                  </c:pt>
                  <c:pt idx="1">
                    <c:v>8.1330013748199995E-2</c:v>
                  </c:pt>
                  <c:pt idx="2">
                    <c:v>8.0864102066386695E-2</c:v>
                  </c:pt>
                  <c:pt idx="3">
                    <c:v>0.18227834985372501</c:v>
                  </c:pt>
                  <c:pt idx="4">
                    <c:v>0.136678196035703</c:v>
                  </c:pt>
                  <c:pt idx="5">
                    <c:v>0.214375348684164</c:v>
                  </c:pt>
                </c:numCache>
              </c:numRef>
            </c:plus>
            <c:minus>
              <c:numRef>
                <c:f>'CD3CD8IL17 in neupogen'!$B$9:$G$9</c:f>
                <c:numCache>
                  <c:formatCode>General</c:formatCode>
                  <c:ptCount val="6"/>
                  <c:pt idx="0">
                    <c:v>9.5991015975084901E-2</c:v>
                  </c:pt>
                  <c:pt idx="1">
                    <c:v>8.1330013748199995E-2</c:v>
                  </c:pt>
                  <c:pt idx="2">
                    <c:v>8.0864102066386695E-2</c:v>
                  </c:pt>
                  <c:pt idx="3">
                    <c:v>0.18227834985372501</c:v>
                  </c:pt>
                  <c:pt idx="4">
                    <c:v>0.136678196035703</c:v>
                  </c:pt>
                  <c:pt idx="5">
                    <c:v>0.214375348684164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in neupogen'!$B$4:$G$4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in neupogen'!$B$5:$G$5</c:f>
              <c:numCache>
                <c:formatCode>General</c:formatCode>
                <c:ptCount val="6"/>
                <c:pt idx="0">
                  <c:v>1.236923076923077</c:v>
                </c:pt>
                <c:pt idx="1">
                  <c:v>0.92278481012658198</c:v>
                </c:pt>
                <c:pt idx="2">
                  <c:v>0.87733333333333297</c:v>
                </c:pt>
                <c:pt idx="3">
                  <c:v>1.053333333333333</c:v>
                </c:pt>
                <c:pt idx="4">
                  <c:v>1.1386363636363639</c:v>
                </c:pt>
                <c:pt idx="5">
                  <c:v>0.98888888888888904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FB-4C4E-9807-67FE338DC362}"/>
            </c:ext>
          </c:extLst>
        </c:ser>
        <c:ser>
          <c:idx val="1"/>
          <c:order val="1"/>
          <c:tx>
            <c:strRef>
              <c:f>'CD3CD8IL17 in neupogen'!$A$6</c:f>
              <c:strCache>
                <c:ptCount val="1"/>
                <c:pt idx="0">
                  <c:v>Loss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in neupogen'!$B$10:$G$10</c:f>
                <c:numCache>
                  <c:formatCode>General</c:formatCode>
                  <c:ptCount val="6"/>
                  <c:pt idx="0">
                    <c:v>0.12644893567497201</c:v>
                  </c:pt>
                  <c:pt idx="1">
                    <c:v>0.171434082803822</c:v>
                  </c:pt>
                  <c:pt idx="2">
                    <c:v>0.17842851423995401</c:v>
                  </c:pt>
                </c:numCache>
              </c:numRef>
            </c:plus>
            <c:minus>
              <c:numRef>
                <c:f>'CD3CD8IL17 in neupogen'!$B$10:$G$10</c:f>
                <c:numCache>
                  <c:formatCode>General</c:formatCode>
                  <c:ptCount val="6"/>
                  <c:pt idx="0">
                    <c:v>0.12644893567497201</c:v>
                  </c:pt>
                  <c:pt idx="1">
                    <c:v>0.171434082803822</c:v>
                  </c:pt>
                  <c:pt idx="2">
                    <c:v>0.17842851423995401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in neupogen'!$B$4:$G$4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in neupogen'!$B$6:$G$6</c:f>
              <c:numCache>
                <c:formatCode>General</c:formatCode>
                <c:ptCount val="6"/>
                <c:pt idx="0">
                  <c:v>0.98399999999999999</c:v>
                </c:pt>
                <c:pt idx="1">
                  <c:v>1.092857142857143</c:v>
                </c:pt>
                <c:pt idx="2">
                  <c:v>0.94285714285714295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FB-4C4E-9807-67FE338D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35696"/>
        <c:axId val="292651472"/>
      </c:lineChart>
      <c:catAx>
        <c:axId val="292635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Pregnancy stage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1472"/>
        <c:crosses val="autoZero"/>
        <c:auto val="1"/>
        <c:lblAlgn val="ctr"/>
        <c:lblOffset val="100"/>
        <c:noMultiLvlLbl val="0"/>
      </c:catAx>
      <c:valAx>
        <c:axId val="29265147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Absolute value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3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latin typeface="Arial" panose="020B0604020202020204" pitchFamily="34" charset="0"/>
              </a:rPr>
              <a:t>CD3+CD8+IL17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'CD3CD8IL17 in controls'!$A$5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in controls'!$B$9:$G$9</c:f>
                <c:numCache>
                  <c:formatCode>General</c:formatCode>
                  <c:ptCount val="6"/>
                  <c:pt idx="0">
                    <c:v>8.3818511797212003E-2</c:v>
                  </c:pt>
                  <c:pt idx="1">
                    <c:v>0.17047991354568601</c:v>
                  </c:pt>
                  <c:pt idx="2">
                    <c:v>0.169151400718031</c:v>
                  </c:pt>
                  <c:pt idx="3">
                    <c:v>0.17782168978975499</c:v>
                  </c:pt>
                  <c:pt idx="4">
                    <c:v>0.13017082793177701</c:v>
                  </c:pt>
                  <c:pt idx="5">
                    <c:v>0.4</c:v>
                  </c:pt>
                </c:numCache>
              </c:numRef>
            </c:plus>
            <c:minus>
              <c:numRef>
                <c:f>'CD3CD8IL17 in controls'!$B$9:$G$9</c:f>
                <c:numCache>
                  <c:formatCode>General</c:formatCode>
                  <c:ptCount val="6"/>
                  <c:pt idx="0">
                    <c:v>8.3818511797212003E-2</c:v>
                  </c:pt>
                  <c:pt idx="1">
                    <c:v>0.17047991354568601</c:v>
                  </c:pt>
                  <c:pt idx="2">
                    <c:v>0.169151400718031</c:v>
                  </c:pt>
                  <c:pt idx="3">
                    <c:v>0.17782168978975499</c:v>
                  </c:pt>
                  <c:pt idx="4">
                    <c:v>0.13017082793177701</c:v>
                  </c:pt>
                  <c:pt idx="5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in controls'!$B$4:$G$4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in controls'!$B$5:$G$5</c:f>
              <c:numCache>
                <c:formatCode>General</c:formatCode>
                <c:ptCount val="6"/>
                <c:pt idx="0">
                  <c:v>1.1474226804123711</c:v>
                </c:pt>
                <c:pt idx="1">
                  <c:v>1.6431818181818181</c:v>
                </c:pt>
                <c:pt idx="2">
                  <c:v>1.4241379310344831</c:v>
                </c:pt>
                <c:pt idx="3">
                  <c:v>1.1000000000000001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9F-4EF9-8915-F5F0667868EA}"/>
            </c:ext>
          </c:extLst>
        </c:ser>
        <c:ser>
          <c:idx val="1"/>
          <c:order val="1"/>
          <c:tx>
            <c:strRef>
              <c:f>'CD3CD8IL17 in controls'!$A$6</c:f>
              <c:strCache>
                <c:ptCount val="1"/>
                <c:pt idx="0">
                  <c:v>Loss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in controls'!$B$10:$G$10</c:f>
                <c:numCache>
                  <c:formatCode>General</c:formatCode>
                  <c:ptCount val="6"/>
                  <c:pt idx="0">
                    <c:v>0.205780657527246</c:v>
                  </c:pt>
                  <c:pt idx="1">
                    <c:v>0.23930781259011699</c:v>
                  </c:pt>
                  <c:pt idx="2">
                    <c:v>0.91347930706964797</c:v>
                  </c:pt>
                  <c:pt idx="5">
                    <c:v>0.21125363706585901</c:v>
                  </c:pt>
                </c:numCache>
              </c:numRef>
            </c:plus>
            <c:minus>
              <c:numRef>
                <c:f>'CD3CD8IL17 in controls'!$B$10:$G$10</c:f>
                <c:numCache>
                  <c:formatCode>General</c:formatCode>
                  <c:ptCount val="6"/>
                  <c:pt idx="0">
                    <c:v>0.205780657527246</c:v>
                  </c:pt>
                  <c:pt idx="1">
                    <c:v>0.23930781259011699</c:v>
                  </c:pt>
                  <c:pt idx="2">
                    <c:v>0.91347930706964797</c:v>
                  </c:pt>
                  <c:pt idx="5">
                    <c:v>0.21125363706585901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in controls'!$B$4:$G$4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in controls'!$B$6:$G$6</c:f>
              <c:numCache>
                <c:formatCode>General</c:formatCode>
                <c:ptCount val="6"/>
                <c:pt idx="0">
                  <c:v>1.2888888888888901</c:v>
                </c:pt>
                <c:pt idx="1">
                  <c:v>1.28125</c:v>
                </c:pt>
                <c:pt idx="2">
                  <c:v>2.2666666666666671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9F-4EF9-8915-F5F066786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43312"/>
        <c:axId val="292634608"/>
      </c:lineChart>
      <c:catAx>
        <c:axId val="292643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Pregnancy stage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34608"/>
        <c:crosses val="autoZero"/>
        <c:auto val="1"/>
        <c:lblAlgn val="ctr"/>
        <c:lblOffset val="100"/>
        <c:noMultiLvlLbl val="0"/>
      </c:catAx>
      <c:valAx>
        <c:axId val="29263460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Absolute value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</a:rPr>
              <a:t>/IFN gamma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'CD3+CD8+IFN gamma'!$A$9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'CD3+CD8+IFN gamma'!$B$15:$G$15</c:f>
                <c:numCache>
                  <c:formatCode>General</c:formatCode>
                  <c:ptCount val="6"/>
                  <c:pt idx="0">
                    <c:v>0.94952724060272198</c:v>
                  </c:pt>
                  <c:pt idx="1">
                    <c:v>1.2738441982092461</c:v>
                  </c:pt>
                  <c:pt idx="2">
                    <c:v>1.521058308074674</c:v>
                  </c:pt>
                  <c:pt idx="3">
                    <c:v>1.891092356452462</c:v>
                  </c:pt>
                  <c:pt idx="4">
                    <c:v>2.9941775194428399</c:v>
                  </c:pt>
                  <c:pt idx="5">
                    <c:v>3.5678453807805361</c:v>
                  </c:pt>
                </c:numCache>
              </c:numRef>
            </c:plus>
            <c:minus>
              <c:numRef>
                <c:f>'CD3+CD8+IFN gamma'!$B$15:$G$15</c:f>
                <c:numCache>
                  <c:formatCode>General</c:formatCode>
                  <c:ptCount val="6"/>
                  <c:pt idx="0">
                    <c:v>0.94952724060272198</c:v>
                  </c:pt>
                  <c:pt idx="1">
                    <c:v>1.2738441982092461</c:v>
                  </c:pt>
                  <c:pt idx="2">
                    <c:v>1.521058308074674</c:v>
                  </c:pt>
                  <c:pt idx="3">
                    <c:v>1.891092356452462</c:v>
                  </c:pt>
                  <c:pt idx="4">
                    <c:v>2.9941775194428399</c:v>
                  </c:pt>
                  <c:pt idx="5">
                    <c:v>3.5678453807805361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'CD3+CD8+IFN gamma'!$B$9:$G$9</c:f>
              <c:numCache>
                <c:formatCode>General</c:formatCode>
                <c:ptCount val="6"/>
                <c:pt idx="0">
                  <c:v>31.455471698113211</c:v>
                </c:pt>
                <c:pt idx="1">
                  <c:v>28.011377245508989</c:v>
                </c:pt>
                <c:pt idx="2">
                  <c:v>26.99747899159664</c:v>
                </c:pt>
                <c:pt idx="3">
                  <c:v>28.982499999999899</c:v>
                </c:pt>
                <c:pt idx="4">
                  <c:v>28.845945945945939</c:v>
                </c:pt>
                <c:pt idx="5">
                  <c:v>34.945454545454552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DA-44B6-8210-C5D9D173D2F8}"/>
            </c:ext>
          </c:extLst>
        </c:ser>
        <c:ser>
          <c:idx val="1"/>
          <c:order val="1"/>
          <c:tx>
            <c:strRef>
              <c:f>'CD3+CD8+IFN gamma'!$A$10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'CD3+CD8+IFN gamma'!$B$16:$G$16</c:f>
                <c:numCache>
                  <c:formatCode>General</c:formatCode>
                  <c:ptCount val="6"/>
                  <c:pt idx="0">
                    <c:v>2.8392986220079961</c:v>
                  </c:pt>
                  <c:pt idx="1">
                    <c:v>2.155130044512338</c:v>
                  </c:pt>
                  <c:pt idx="2">
                    <c:v>6.0553720665370756</c:v>
                  </c:pt>
                </c:numCache>
              </c:numRef>
            </c:plus>
            <c:minus>
              <c:numRef>
                <c:f>'CD3+CD8+IFN gamma'!$B$16:$G$16</c:f>
                <c:numCache>
                  <c:formatCode>General</c:formatCode>
                  <c:ptCount val="6"/>
                  <c:pt idx="0">
                    <c:v>2.8392986220079961</c:v>
                  </c:pt>
                  <c:pt idx="1">
                    <c:v>2.155130044512338</c:v>
                  </c:pt>
                  <c:pt idx="2">
                    <c:v>6.0553720665370756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'CD3+CD8+IFN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'CD3+CD8+IFN gamma'!$B$10:$G$10</c:f>
              <c:numCache>
                <c:formatCode>General</c:formatCode>
                <c:ptCount val="6"/>
                <c:pt idx="0">
                  <c:v>35.056410256410253</c:v>
                </c:pt>
                <c:pt idx="1">
                  <c:v>32.180769230769222</c:v>
                </c:pt>
                <c:pt idx="2">
                  <c:v>24.94444444444445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DA-44B6-8210-C5D9D173D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2544"/>
        <c:axId val="291232000"/>
      </c:lineChart>
      <c:catAx>
        <c:axId val="2912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2000"/>
        <c:crosses val="autoZero"/>
        <c:auto val="1"/>
        <c:lblAlgn val="ctr"/>
        <c:lblOffset val="100"/>
        <c:noMultiLvlLbl val="0"/>
      </c:catAx>
      <c:valAx>
        <c:axId val="2912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latin typeface="Arial" panose="020B0604020202020204" pitchFamily="34" charset="0"/>
              </a:rPr>
              <a:t>CD3+CD8+IL17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'CD3CD8IL17 success neu vs con'!$A$5</c:f>
              <c:strCache>
                <c:ptCount val="1"/>
                <c:pt idx="0">
                  <c:v>Pregnancy success in Neupogen group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success neu vs con'!$B$9:$G$9</c:f>
                <c:numCache>
                  <c:formatCode>General</c:formatCode>
                  <c:ptCount val="6"/>
                  <c:pt idx="0">
                    <c:v>9.5991015975084901E-2</c:v>
                  </c:pt>
                  <c:pt idx="1">
                    <c:v>8.1330013748199995E-2</c:v>
                  </c:pt>
                  <c:pt idx="2">
                    <c:v>8.0864102066386695E-2</c:v>
                  </c:pt>
                  <c:pt idx="3">
                    <c:v>0.18227834985372501</c:v>
                  </c:pt>
                  <c:pt idx="4">
                    <c:v>0.136678196035703</c:v>
                  </c:pt>
                  <c:pt idx="5">
                    <c:v>0.214375348684164</c:v>
                  </c:pt>
                </c:numCache>
              </c:numRef>
            </c:plus>
            <c:minus>
              <c:numRef>
                <c:f>'CD3CD8IL17 success neu vs con'!$B$9:$G$9</c:f>
                <c:numCache>
                  <c:formatCode>General</c:formatCode>
                  <c:ptCount val="6"/>
                  <c:pt idx="0">
                    <c:v>9.5991015975084901E-2</c:v>
                  </c:pt>
                  <c:pt idx="1">
                    <c:v>8.1330013748199995E-2</c:v>
                  </c:pt>
                  <c:pt idx="2">
                    <c:v>8.0864102066386695E-2</c:v>
                  </c:pt>
                  <c:pt idx="3">
                    <c:v>0.18227834985372501</c:v>
                  </c:pt>
                  <c:pt idx="4">
                    <c:v>0.136678196035703</c:v>
                  </c:pt>
                  <c:pt idx="5">
                    <c:v>0.214375348684164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success neu vs con'!$B$4:$G$4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success neu vs con'!$B$5:$G$5</c:f>
              <c:numCache>
                <c:formatCode>General</c:formatCode>
                <c:ptCount val="6"/>
                <c:pt idx="0">
                  <c:v>1.236923076923077</c:v>
                </c:pt>
                <c:pt idx="1">
                  <c:v>0.92278481012658198</c:v>
                </c:pt>
                <c:pt idx="2">
                  <c:v>0.87733333333333297</c:v>
                </c:pt>
                <c:pt idx="3">
                  <c:v>1.053333333333333</c:v>
                </c:pt>
                <c:pt idx="4">
                  <c:v>1.1386363636363639</c:v>
                </c:pt>
                <c:pt idx="5">
                  <c:v>0.98888888888888904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02-4C33-B3DA-38BA0B84188C}"/>
            </c:ext>
          </c:extLst>
        </c:ser>
        <c:ser>
          <c:idx val="1"/>
          <c:order val="1"/>
          <c:tx>
            <c:strRef>
              <c:f>'CD3CD8IL17 success neu vs con'!$A$6</c:f>
              <c:strCache>
                <c:ptCount val="1"/>
                <c:pt idx="0">
                  <c:v>Pregnancy success in Controls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'CD3CD8IL17 success neu vs con'!$B$10:$G$10</c:f>
                <c:numCache>
                  <c:formatCode>General</c:formatCode>
                  <c:ptCount val="6"/>
                  <c:pt idx="0">
                    <c:v>8.3818511797212003E-2</c:v>
                  </c:pt>
                  <c:pt idx="1">
                    <c:v>0.17047991354568601</c:v>
                  </c:pt>
                  <c:pt idx="2">
                    <c:v>0.169151400718031</c:v>
                  </c:pt>
                  <c:pt idx="3">
                    <c:v>0.17782168978975499</c:v>
                  </c:pt>
                  <c:pt idx="4">
                    <c:v>0.13017082793177701</c:v>
                  </c:pt>
                  <c:pt idx="5">
                    <c:v>0.4</c:v>
                  </c:pt>
                </c:numCache>
              </c:numRef>
            </c:plus>
            <c:minus>
              <c:numRef>
                <c:f>'CD3CD8IL17 success neu vs con'!$B$10:$G$10</c:f>
                <c:numCache>
                  <c:formatCode>General</c:formatCode>
                  <c:ptCount val="6"/>
                  <c:pt idx="0">
                    <c:v>8.3818511797212003E-2</c:v>
                  </c:pt>
                  <c:pt idx="1">
                    <c:v>0.17047991354568601</c:v>
                  </c:pt>
                  <c:pt idx="2">
                    <c:v>0.169151400718031</c:v>
                  </c:pt>
                  <c:pt idx="3">
                    <c:v>0.17782168978975499</c:v>
                  </c:pt>
                  <c:pt idx="4">
                    <c:v>0.13017082793177701</c:v>
                  </c:pt>
                  <c:pt idx="5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'CD3CD8IL17 success neu vs con'!$B$4:$G$4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'CD3CD8IL17 success neu vs con'!$B$6:$G$6</c:f>
              <c:numCache>
                <c:formatCode>General</c:formatCode>
                <c:ptCount val="6"/>
                <c:pt idx="0">
                  <c:v>1.1474226804123711</c:v>
                </c:pt>
                <c:pt idx="1">
                  <c:v>1.6431818181818181</c:v>
                </c:pt>
                <c:pt idx="2">
                  <c:v>1.4241379310344831</c:v>
                </c:pt>
                <c:pt idx="3">
                  <c:v>1.1000000000000001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02-4C33-B3DA-38BA0B841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38960"/>
        <c:axId val="292647664"/>
      </c:lineChart>
      <c:catAx>
        <c:axId val="29263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Pregnancy stage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7664"/>
        <c:crosses val="autoZero"/>
        <c:auto val="1"/>
        <c:lblAlgn val="ctr"/>
        <c:lblOffset val="100"/>
        <c:noMultiLvlLbl val="0"/>
      </c:catAx>
      <c:valAx>
        <c:axId val="29264766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Absolute value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3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 dirty="0">
                <a:latin typeface="Arial" panose="020B0604020202020204" pitchFamily="34" charset="0"/>
              </a:rPr>
              <a:t>CD3</a:t>
            </a:r>
            <a:r>
              <a:rPr lang="en-US" b="1" i="0" baseline="30000" dirty="0">
                <a:latin typeface="Arial" panose="020B0604020202020204" pitchFamily="34" charset="0"/>
              </a:rPr>
              <a:t>-</a:t>
            </a:r>
            <a:r>
              <a:rPr lang="en-US" b="1" i="0" baseline="0" dirty="0">
                <a:latin typeface="Arial" panose="020B0604020202020204" pitchFamily="34" charset="0"/>
              </a:rPr>
              <a:t>CD56+IL17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'CD3CD5IL17 success neu vs c '!$A$5</c:f>
              <c:strCache>
                <c:ptCount val="1"/>
                <c:pt idx="0">
                  <c:v>Pregnancy success in Neupogen group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'CD3CD5IL17 success neu vs c '!$B$9:$G$9</c:f>
                <c:numCache>
                  <c:formatCode>General</c:formatCode>
                  <c:ptCount val="6"/>
                  <c:pt idx="0">
                    <c:v>0.146610876139222</c:v>
                  </c:pt>
                  <c:pt idx="1">
                    <c:v>0.107021071715533</c:v>
                  </c:pt>
                  <c:pt idx="2">
                    <c:v>9.6687279965593606E-2</c:v>
                  </c:pt>
                  <c:pt idx="3">
                    <c:v>0.22149468579027601</c:v>
                  </c:pt>
                  <c:pt idx="4">
                    <c:v>0.19339560363186201</c:v>
                  </c:pt>
                  <c:pt idx="5">
                    <c:v>0.216024689946929</c:v>
                  </c:pt>
                </c:numCache>
              </c:numRef>
            </c:plus>
            <c:minus>
              <c:numRef>
                <c:f>'CD3CD5IL17 success neu vs c '!$B$9:$G$9</c:f>
                <c:numCache>
                  <c:formatCode>General</c:formatCode>
                  <c:ptCount val="6"/>
                  <c:pt idx="0">
                    <c:v>0.146610876139222</c:v>
                  </c:pt>
                  <c:pt idx="1">
                    <c:v>0.107021071715533</c:v>
                  </c:pt>
                  <c:pt idx="2">
                    <c:v>9.6687279965593606E-2</c:v>
                  </c:pt>
                  <c:pt idx="3">
                    <c:v>0.22149468579027601</c:v>
                  </c:pt>
                  <c:pt idx="4">
                    <c:v>0.19339560363186201</c:v>
                  </c:pt>
                  <c:pt idx="5">
                    <c:v>0.216024689946929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'CD3CD5IL17 success neu vs c 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'CD3CD5IL17 success neu vs c '!$B$5:$G$5</c:f>
              <c:numCache>
                <c:formatCode>General</c:formatCode>
                <c:ptCount val="6"/>
                <c:pt idx="0">
                  <c:v>1.545652173913044</c:v>
                </c:pt>
                <c:pt idx="1">
                  <c:v>1.222535211267606</c:v>
                </c:pt>
                <c:pt idx="2">
                  <c:v>1.1584415584415599</c:v>
                </c:pt>
                <c:pt idx="3">
                  <c:v>1.46875</c:v>
                </c:pt>
                <c:pt idx="4">
                  <c:v>1.7113636363636371</c:v>
                </c:pt>
                <c:pt idx="5">
                  <c:v>1.366666666666666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47-4B21-A9C6-A6828FF51DAE}"/>
            </c:ext>
          </c:extLst>
        </c:ser>
        <c:ser>
          <c:idx val="1"/>
          <c:order val="1"/>
          <c:tx>
            <c:strRef>
              <c:f>'CD3CD5IL17 success neu vs c '!$A$6</c:f>
              <c:strCache>
                <c:ptCount val="1"/>
                <c:pt idx="0">
                  <c:v>Pregnancy success in Controls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'CD3CD5IL17 success neu vs c '!$B$10:$G$10</c:f>
                <c:numCache>
                  <c:formatCode>General</c:formatCode>
                  <c:ptCount val="6"/>
                  <c:pt idx="0">
                    <c:v>0.18816113925321801</c:v>
                  </c:pt>
                  <c:pt idx="1">
                    <c:v>0.18809914189666199</c:v>
                  </c:pt>
                  <c:pt idx="2">
                    <c:v>0.17840811285017999</c:v>
                  </c:pt>
                  <c:pt idx="3">
                    <c:v>0.150470420051698</c:v>
                  </c:pt>
                  <c:pt idx="4">
                    <c:v>0.19860625479688301</c:v>
                  </c:pt>
                  <c:pt idx="5">
                    <c:v>1</c:v>
                  </c:pt>
                </c:numCache>
              </c:numRef>
            </c:plus>
            <c:minus>
              <c:numRef>
                <c:f>'CD3CD5IL17 success neu vs c '!$B$10:$G$10</c:f>
                <c:numCache>
                  <c:formatCode>General</c:formatCode>
                  <c:ptCount val="6"/>
                  <c:pt idx="0">
                    <c:v>0.18816113925321801</c:v>
                  </c:pt>
                  <c:pt idx="1">
                    <c:v>0.18809914189666199</c:v>
                  </c:pt>
                  <c:pt idx="2">
                    <c:v>0.17840811285017999</c:v>
                  </c:pt>
                  <c:pt idx="3">
                    <c:v>0.150470420051698</c:v>
                  </c:pt>
                  <c:pt idx="4">
                    <c:v>0.19860625479688301</c:v>
                  </c:pt>
                  <c:pt idx="5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'CD3CD5IL17 success neu vs c '!$B$4:$G$4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'CD3CD5IL17 success neu vs c '!$B$6:$G$6</c:f>
              <c:numCache>
                <c:formatCode>General</c:formatCode>
                <c:ptCount val="6"/>
                <c:pt idx="0">
                  <c:v>1.5090909090909099</c:v>
                </c:pt>
                <c:pt idx="1">
                  <c:v>1.683720930232558</c:v>
                </c:pt>
                <c:pt idx="2">
                  <c:v>1.4344827586206901</c:v>
                </c:pt>
                <c:pt idx="3">
                  <c:v>1.343478260869565</c:v>
                </c:pt>
                <c:pt idx="4">
                  <c:v>1.4333333333333329</c:v>
                </c:pt>
                <c:pt idx="5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47-4B21-A9C6-A6828FF51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45488"/>
        <c:axId val="292652560"/>
      </c:lineChart>
      <c:catAx>
        <c:axId val="29264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Pregnancy stage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2560"/>
        <c:crosses val="autoZero"/>
        <c:auto val="1"/>
        <c:lblAlgn val="ctr"/>
        <c:lblOffset val="100"/>
        <c:noMultiLvlLbl val="0"/>
      </c:catAx>
      <c:valAx>
        <c:axId val="29265256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Absolute value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T reg cells in pregnancy success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'Treg cells'!$A$46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cells'!$B$50:$D$50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3.8</c:v>
                  </c:pt>
                  <c:pt idx="2">
                    <c:v>4.0999999999999996</c:v>
                  </c:pt>
                </c:numCache>
              </c:numRef>
            </c:plus>
            <c:minus>
              <c:numRef>
                <c:f>'Treg cells'!$B$50:$D$50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3.8</c:v>
                  </c:pt>
                  <c:pt idx="2">
                    <c:v>4.0999999999999996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cells'!$B$45:$D$45</c:f>
              <c:strCache>
                <c:ptCount val="3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</c:strCache>
            </c:strRef>
          </c:cat>
          <c:val>
            <c:numRef>
              <c:f>'Treg cells'!$B$46:$D$46</c:f>
              <c:numCache>
                <c:formatCode>General</c:formatCode>
                <c:ptCount val="3"/>
                <c:pt idx="0">
                  <c:v>100</c:v>
                </c:pt>
                <c:pt idx="1">
                  <c:v>53</c:v>
                </c:pt>
                <c:pt idx="2">
                  <c:v>48.5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41-4B34-9864-9D3254E5EAA8}"/>
            </c:ext>
          </c:extLst>
        </c:ser>
        <c:ser>
          <c:idx val="1"/>
          <c:order val="1"/>
          <c:tx>
            <c:strRef>
              <c:f>'Treg cells'!$A$47</c:f>
              <c:strCache>
                <c:ptCount val="1"/>
                <c:pt idx="0">
                  <c:v>Neupogen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cells'!$B$51:$D$51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2.5</c:v>
                  </c:pt>
                  <c:pt idx="2">
                    <c:v>4.2</c:v>
                  </c:pt>
                </c:numCache>
              </c:numRef>
            </c:plus>
            <c:minus>
              <c:numRef>
                <c:f>'Treg cells'!$B$51:$D$51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2.5</c:v>
                  </c:pt>
                  <c:pt idx="2">
                    <c:v>4.2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cells'!$B$45:$D$45</c:f>
              <c:strCache>
                <c:ptCount val="3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</c:strCache>
            </c:strRef>
          </c:cat>
          <c:val>
            <c:numRef>
              <c:f>'Treg cells'!$B$47:$D$47</c:f>
              <c:numCache>
                <c:formatCode>General</c:formatCode>
                <c:ptCount val="3"/>
                <c:pt idx="0">
                  <c:v>100</c:v>
                </c:pt>
                <c:pt idx="1">
                  <c:v>34.369999999999997</c:v>
                </c:pt>
                <c:pt idx="2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41-4B34-9864-9D3254E5E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37872"/>
        <c:axId val="292646576"/>
      </c:lineChart>
      <c:catAx>
        <c:axId val="29263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46576"/>
        <c:crosses val="autoZero"/>
        <c:auto val="1"/>
        <c:lblAlgn val="ctr"/>
        <c:lblOffset val="100"/>
        <c:noMultiLvlLbl val="0"/>
      </c:catAx>
      <c:valAx>
        <c:axId val="2926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% of change (Time 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3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Treg cells in Neupogen treated patients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'Treg cells'!$A$21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cells'!$B$25:$D$25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2.5</c:v>
                  </c:pt>
                  <c:pt idx="2">
                    <c:v>4.2</c:v>
                  </c:pt>
                </c:numCache>
              </c:numRef>
            </c:plus>
            <c:minus>
              <c:numRef>
                <c:f>'Treg cells'!$B$25:$D$25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2.5</c:v>
                  </c:pt>
                  <c:pt idx="2">
                    <c:v>4.2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cells'!$B$20:$D$20</c:f>
              <c:strCache>
                <c:ptCount val="3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</c:strCache>
            </c:strRef>
          </c:cat>
          <c:val>
            <c:numRef>
              <c:f>'Treg cells'!$B$21:$D$21</c:f>
              <c:numCache>
                <c:formatCode>General</c:formatCode>
                <c:ptCount val="3"/>
                <c:pt idx="0">
                  <c:v>100</c:v>
                </c:pt>
                <c:pt idx="1">
                  <c:v>34.369999999999997</c:v>
                </c:pt>
                <c:pt idx="2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A7-4DEE-83F8-6581AB406A60}"/>
            </c:ext>
          </c:extLst>
        </c:ser>
        <c:ser>
          <c:idx val="1"/>
          <c:order val="1"/>
          <c:tx>
            <c:strRef>
              <c:f>'Treg cells'!$A$22</c:f>
              <c:strCache>
                <c:ptCount val="1"/>
                <c:pt idx="0">
                  <c:v>Loss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'Treg cells'!$B$26:$D$26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8.9</c:v>
                  </c:pt>
                  <c:pt idx="2">
                    <c:v>30.34</c:v>
                  </c:pt>
                </c:numCache>
              </c:numRef>
            </c:plus>
            <c:minus>
              <c:numRef>
                <c:f>'Treg cells'!$B$26:$D$26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8.9</c:v>
                  </c:pt>
                  <c:pt idx="2">
                    <c:v>30.34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'Treg cells'!$B$20:$D$20</c:f>
              <c:strCache>
                <c:ptCount val="3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</c:strCache>
            </c:strRef>
          </c:cat>
          <c:val>
            <c:numRef>
              <c:f>'Treg cells'!$B$22:$D$22</c:f>
              <c:numCache>
                <c:formatCode>General</c:formatCode>
                <c:ptCount val="3"/>
                <c:pt idx="0">
                  <c:v>100</c:v>
                </c:pt>
                <c:pt idx="1">
                  <c:v>60.95</c:v>
                </c:pt>
                <c:pt idx="2">
                  <c:v>78.44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A7-4DEE-83F8-6581AB406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54736"/>
        <c:axId val="292662896"/>
      </c:lineChart>
      <c:catAx>
        <c:axId val="29265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62896"/>
        <c:crosses val="autoZero"/>
        <c:auto val="1"/>
        <c:lblAlgn val="ctr"/>
        <c:lblOffset val="100"/>
        <c:noMultiLvlLbl val="0"/>
      </c:catAx>
      <c:valAx>
        <c:axId val="29266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% of change (time 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5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/CD8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'CD3+CD8+IL4'!$A$9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'CD3+CD8+IL4'!$B$15:$G$15</c:f>
                <c:numCache>
                  <c:formatCode>General</c:formatCode>
                  <c:ptCount val="6"/>
                  <c:pt idx="0">
                    <c:v>5.6897849678988199E-2</c:v>
                  </c:pt>
                  <c:pt idx="1">
                    <c:v>7.2067235990249098E-2</c:v>
                  </c:pt>
                  <c:pt idx="2">
                    <c:v>0.11</c:v>
                  </c:pt>
                  <c:pt idx="3">
                    <c:v>0.14776238301313999</c:v>
                  </c:pt>
                  <c:pt idx="4">
                    <c:v>9.4779311520018894E-2</c:v>
                  </c:pt>
                  <c:pt idx="5">
                    <c:v>0.22430776121780399</c:v>
                  </c:pt>
                </c:numCache>
              </c:numRef>
            </c:plus>
            <c:minus>
              <c:numRef>
                <c:f>'CD3+CD8+IL4'!$B$15:$G$15</c:f>
                <c:numCache>
                  <c:formatCode>General</c:formatCode>
                  <c:ptCount val="6"/>
                  <c:pt idx="0">
                    <c:v>5.6897849678988199E-2</c:v>
                  </c:pt>
                  <c:pt idx="1">
                    <c:v>7.2067235990249098E-2</c:v>
                  </c:pt>
                  <c:pt idx="2">
                    <c:v>0.11</c:v>
                  </c:pt>
                  <c:pt idx="3">
                    <c:v>0.14776238301313999</c:v>
                  </c:pt>
                  <c:pt idx="4">
                    <c:v>9.4779311520018894E-2</c:v>
                  </c:pt>
                  <c:pt idx="5">
                    <c:v>0.22430776121780399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'CD3+CD8+IL4'!$B$7:$G$8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'CD3+CD8+IL4'!$B$9:$G$9</c:f>
              <c:numCache>
                <c:formatCode>General</c:formatCode>
                <c:ptCount val="6"/>
                <c:pt idx="0">
                  <c:v>1.29367088607595</c:v>
                </c:pt>
                <c:pt idx="1">
                  <c:v>1.2376237623762369</c:v>
                </c:pt>
                <c:pt idx="2">
                  <c:v>1.2143790849673199</c:v>
                </c:pt>
                <c:pt idx="3">
                  <c:v>1.2666666666666671</c:v>
                </c:pt>
                <c:pt idx="4">
                  <c:v>1.2060606060606061</c:v>
                </c:pt>
                <c:pt idx="5">
                  <c:v>1.3142857142857141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0A-4FD2-B2F1-FE344C8C6E0F}"/>
            </c:ext>
          </c:extLst>
        </c:ser>
        <c:ser>
          <c:idx val="1"/>
          <c:order val="1"/>
          <c:tx>
            <c:strRef>
              <c:f>'CD3+CD8+IL4'!$A$10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'CD3+CD8+IL4'!$B$16:$G$16</c:f>
                <c:numCache>
                  <c:formatCode>General</c:formatCode>
                  <c:ptCount val="6"/>
                  <c:pt idx="0">
                    <c:v>9.8507763352795694E-2</c:v>
                  </c:pt>
                  <c:pt idx="1">
                    <c:v>0.112168769453151</c:v>
                  </c:pt>
                  <c:pt idx="2">
                    <c:v>0.11666479777227801</c:v>
                  </c:pt>
                </c:numCache>
              </c:numRef>
            </c:plus>
            <c:minus>
              <c:numRef>
                <c:f>'CD3+CD8+IL4'!$B$16:$G$16</c:f>
                <c:numCache>
                  <c:formatCode>General</c:formatCode>
                  <c:ptCount val="6"/>
                  <c:pt idx="0">
                    <c:v>9.8507763352795694E-2</c:v>
                  </c:pt>
                  <c:pt idx="1">
                    <c:v>0.112168769453151</c:v>
                  </c:pt>
                  <c:pt idx="2">
                    <c:v>0.11666479777227801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'CD3+CD8+IL4'!$B$7:$G$8</c:f>
              <c:strCache>
                <c:ptCount val="6"/>
                <c:pt idx="0">
                  <c:v>0</c:v>
                </c:pt>
                <c:pt idx="1">
                  <c:v>4-5</c:v>
                </c:pt>
                <c:pt idx="2">
                  <c:v>6-9</c:v>
                </c:pt>
                <c:pt idx="3">
                  <c:v>10-12</c:v>
                </c:pt>
                <c:pt idx="4">
                  <c:v>13-16</c:v>
                </c:pt>
                <c:pt idx="5">
                  <c:v>17-20</c:v>
                </c:pt>
              </c:strCache>
            </c:strRef>
          </c:cat>
          <c:val>
            <c:numRef>
              <c:f>'CD3+CD8+IL4'!$B$10:$G$10</c:f>
              <c:numCache>
                <c:formatCode>General</c:formatCode>
                <c:ptCount val="6"/>
                <c:pt idx="0">
                  <c:v>1.267307692307692</c:v>
                </c:pt>
                <c:pt idx="1">
                  <c:v>1.1868852459016399</c:v>
                </c:pt>
                <c:pt idx="2">
                  <c:v>0.91428571428571404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0A-4FD2-B2F1-FE344C8C6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8528"/>
        <c:axId val="291241792"/>
      </c:lineChart>
      <c:catAx>
        <c:axId val="29123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Gestational age (weeks)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41792"/>
        <c:crosses val="autoZero"/>
        <c:auto val="1"/>
        <c:lblAlgn val="ctr"/>
        <c:lblOffset val="100"/>
        <c:noMultiLvlLbl val="0"/>
      </c:catAx>
      <c:valAx>
        <c:axId val="29124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/IFN</a:t>
            </a: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 gamma</a:t>
            </a:r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'CD3+CD4+IFN gamma'!$A$9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'CD3+CD4+IFN gamma'!$B$15:$G$15</c:f>
                <c:numCache>
                  <c:formatCode>General</c:formatCode>
                  <c:ptCount val="6"/>
                  <c:pt idx="0">
                    <c:v>0.77750620725305297</c:v>
                  </c:pt>
                  <c:pt idx="1">
                    <c:v>0.87503468521150096</c:v>
                  </c:pt>
                  <c:pt idx="2">
                    <c:v>0.90532073898110199</c:v>
                  </c:pt>
                  <c:pt idx="3">
                    <c:v>1.219854091726565</c:v>
                  </c:pt>
                  <c:pt idx="4">
                    <c:v>1.8601885891762659</c:v>
                  </c:pt>
                  <c:pt idx="5">
                    <c:v>2.619478319564152</c:v>
                  </c:pt>
                </c:numCache>
              </c:numRef>
            </c:plus>
            <c:minus>
              <c:numRef>
                <c:f>'CD3+CD4+IFN gamma'!$B$15:$G$15</c:f>
                <c:numCache>
                  <c:formatCode>General</c:formatCode>
                  <c:ptCount val="6"/>
                  <c:pt idx="0">
                    <c:v>0.77750620725305297</c:v>
                  </c:pt>
                  <c:pt idx="1">
                    <c:v>0.87503468521150096</c:v>
                  </c:pt>
                  <c:pt idx="2">
                    <c:v>0.90532073898110199</c:v>
                  </c:pt>
                  <c:pt idx="3">
                    <c:v>1.219854091726565</c:v>
                  </c:pt>
                  <c:pt idx="4">
                    <c:v>1.8601885891762659</c:v>
                  </c:pt>
                  <c:pt idx="5">
                    <c:v>2.619478319564152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'CD3+CD4+IFN gamma'!$B$9:$G$9</c:f>
              <c:numCache>
                <c:formatCode>General</c:formatCode>
                <c:ptCount val="6"/>
                <c:pt idx="0">
                  <c:v>17.354014598540129</c:v>
                </c:pt>
                <c:pt idx="1">
                  <c:v>15.74273504273504</c:v>
                </c:pt>
                <c:pt idx="2">
                  <c:v>13.733766233766239</c:v>
                </c:pt>
                <c:pt idx="3">
                  <c:v>16.041071428571431</c:v>
                </c:pt>
                <c:pt idx="4">
                  <c:v>14.93333333333333</c:v>
                </c:pt>
                <c:pt idx="5">
                  <c:v>19.03333333333325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FE-4BE0-9B98-868B0B49D4B4}"/>
            </c:ext>
          </c:extLst>
        </c:ser>
        <c:ser>
          <c:idx val="1"/>
          <c:order val="1"/>
          <c:tx>
            <c:strRef>
              <c:f>'CD3+CD4+IFN gamma'!$A$10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'CD3+CD4+IFN gamma'!$B$16:$G$16</c:f>
                <c:numCache>
                  <c:formatCode>General</c:formatCode>
                  <c:ptCount val="6"/>
                  <c:pt idx="0">
                    <c:v>1.457126078634537</c:v>
                  </c:pt>
                  <c:pt idx="1">
                    <c:v>1.1719197897423459</c:v>
                  </c:pt>
                  <c:pt idx="2">
                    <c:v>1.4319916200872129</c:v>
                  </c:pt>
                </c:numCache>
              </c:numRef>
            </c:plus>
            <c:minus>
              <c:numRef>
                <c:f>'CD3+CD4+IFN gamma'!$B$16:$G$16</c:f>
                <c:numCache>
                  <c:formatCode>General</c:formatCode>
                  <c:ptCount val="6"/>
                  <c:pt idx="0">
                    <c:v>1.457126078634537</c:v>
                  </c:pt>
                  <c:pt idx="1">
                    <c:v>1.1719197897423459</c:v>
                  </c:pt>
                  <c:pt idx="2">
                    <c:v>1.4319916200872129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'CD3+CD4+IFN gamma'!$B$7:$G$8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'CD3+CD4+IFN gamma'!$B$10:$G$10</c:f>
              <c:numCache>
                <c:formatCode>General</c:formatCode>
                <c:ptCount val="6"/>
                <c:pt idx="0">
                  <c:v>18.644827586206901</c:v>
                </c:pt>
                <c:pt idx="1">
                  <c:v>15.442500000000001</c:v>
                </c:pt>
                <c:pt idx="2">
                  <c:v>11.54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FE-4BE0-9B98-868B0B49D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7440"/>
        <c:axId val="291240160"/>
      </c:lineChart>
      <c:catAx>
        <c:axId val="2912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40160"/>
        <c:crosses val="autoZero"/>
        <c:auto val="1"/>
        <c:lblAlgn val="ctr"/>
        <c:lblOffset val="100"/>
        <c:noMultiLvlLbl val="0"/>
      </c:catAx>
      <c:valAx>
        <c:axId val="2912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'CD3+CD4+IL10'!$A$9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'CD3+CD4+IL10'!$B$15:$G$15</c:f>
                <c:numCache>
                  <c:formatCode>General</c:formatCode>
                  <c:ptCount val="6"/>
                  <c:pt idx="0">
                    <c:v>2.3845833903533099E-2</c:v>
                  </c:pt>
                  <c:pt idx="1">
                    <c:v>2.9199271899764598E-2</c:v>
                  </c:pt>
                  <c:pt idx="2">
                    <c:v>3.5794665032064701E-2</c:v>
                  </c:pt>
                  <c:pt idx="3">
                    <c:v>2.9109184455529898E-2</c:v>
                  </c:pt>
                  <c:pt idx="4">
                    <c:v>3.2085486719853402E-2</c:v>
                  </c:pt>
                  <c:pt idx="5">
                    <c:v>5.3863109526848099E-2</c:v>
                  </c:pt>
                </c:numCache>
              </c:numRef>
            </c:plus>
            <c:minus>
              <c:numRef>
                <c:f>'CD3+CD4+IL10'!$B$15:$G$15</c:f>
                <c:numCache>
                  <c:formatCode>General</c:formatCode>
                  <c:ptCount val="6"/>
                  <c:pt idx="0">
                    <c:v>2.3845833903533099E-2</c:v>
                  </c:pt>
                  <c:pt idx="1">
                    <c:v>2.9199271899764598E-2</c:v>
                  </c:pt>
                  <c:pt idx="2">
                    <c:v>3.5794665032064701E-2</c:v>
                  </c:pt>
                  <c:pt idx="3">
                    <c:v>2.9109184455529898E-2</c:v>
                  </c:pt>
                  <c:pt idx="4">
                    <c:v>3.2085486719853402E-2</c:v>
                  </c:pt>
                  <c:pt idx="5">
                    <c:v>5.3863109526848099E-2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'CD3+CD4+IL10'!$B$9:$G$9</c:f>
              <c:numCache>
                <c:formatCode>General</c:formatCode>
                <c:ptCount val="6"/>
                <c:pt idx="0">
                  <c:v>1.9722627737226279</c:v>
                </c:pt>
                <c:pt idx="1">
                  <c:v>1.952991452991452</c:v>
                </c:pt>
                <c:pt idx="2">
                  <c:v>1.876623376623376</c:v>
                </c:pt>
                <c:pt idx="3">
                  <c:v>1.9982142857142851</c:v>
                </c:pt>
                <c:pt idx="4">
                  <c:v>1.980952380952381</c:v>
                </c:pt>
                <c:pt idx="5">
                  <c:v>2.0111111111111111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3D-4AAF-9255-5E4A26DCDA85}"/>
            </c:ext>
          </c:extLst>
        </c:ser>
        <c:ser>
          <c:idx val="1"/>
          <c:order val="1"/>
          <c:tx>
            <c:strRef>
              <c:f>'CD3+CD4+IL10'!$A$10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'CD3+CD4+IL10'!$B$16:$G$16</c:f>
                <c:numCache>
                  <c:formatCode>General</c:formatCode>
                  <c:ptCount val="6"/>
                  <c:pt idx="0">
                    <c:v>4.3978535614279397E-2</c:v>
                  </c:pt>
                  <c:pt idx="1">
                    <c:v>4.4802923739535899E-2</c:v>
                  </c:pt>
                  <c:pt idx="2">
                    <c:v>5.66421515598877E-2</c:v>
                  </c:pt>
                </c:numCache>
              </c:numRef>
            </c:plus>
            <c:minus>
              <c:numRef>
                <c:f>'CD3+CD4+IL10'!$B$16:$G$16</c:f>
                <c:numCache>
                  <c:formatCode>General</c:formatCode>
                  <c:ptCount val="6"/>
                  <c:pt idx="0">
                    <c:v>4.3978535614279397E-2</c:v>
                  </c:pt>
                  <c:pt idx="1">
                    <c:v>4.4802923739535899E-2</c:v>
                  </c:pt>
                  <c:pt idx="2">
                    <c:v>5.66421515598877E-2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'CD3+CD4+IL10'!$B$7:$G$8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'CD3+CD4+IL10'!$B$10:$G$10</c:f>
              <c:numCache>
                <c:formatCode>General</c:formatCode>
                <c:ptCount val="6"/>
                <c:pt idx="0">
                  <c:v>1.9894736842105261</c:v>
                </c:pt>
                <c:pt idx="1">
                  <c:v>1.9130434782608701</c:v>
                </c:pt>
                <c:pt idx="2">
                  <c:v>1.9750000000000001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3D-4AAF-9255-5E4A26DCD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5264"/>
        <c:axId val="291242336"/>
      </c:lineChart>
      <c:catAx>
        <c:axId val="291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42336"/>
        <c:crosses val="autoZero"/>
        <c:auto val="1"/>
        <c:lblAlgn val="ctr"/>
        <c:lblOffset val="100"/>
        <c:noMultiLvlLbl val="0"/>
      </c:catAx>
      <c:valAx>
        <c:axId val="2912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'CD3+CD4+IL4 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'CD3+CD4+IL4 '!$B$15:$G$15</c:f>
                <c:numCache>
                  <c:formatCode>General</c:formatCode>
                  <c:ptCount val="6"/>
                  <c:pt idx="0">
                    <c:v>7.4963256981645299E-2</c:v>
                  </c:pt>
                  <c:pt idx="1">
                    <c:v>8.52245958721395E-2</c:v>
                  </c:pt>
                  <c:pt idx="2">
                    <c:v>0.108579710705899</c:v>
                  </c:pt>
                  <c:pt idx="3">
                    <c:v>0.122234719006558</c:v>
                  </c:pt>
                  <c:pt idx="4">
                    <c:v>0.22544488644765701</c:v>
                  </c:pt>
                  <c:pt idx="5">
                    <c:v>0.41163630117428202</c:v>
                  </c:pt>
                </c:numCache>
              </c:numRef>
            </c:plus>
            <c:minus>
              <c:numRef>
                <c:f>'CD3+CD4+IL4 '!$B$15:$G$15</c:f>
                <c:numCache>
                  <c:formatCode>General</c:formatCode>
                  <c:ptCount val="6"/>
                  <c:pt idx="0">
                    <c:v>7.4963256981645299E-2</c:v>
                  </c:pt>
                  <c:pt idx="1">
                    <c:v>8.52245958721395E-2</c:v>
                  </c:pt>
                  <c:pt idx="2">
                    <c:v>0.108579710705899</c:v>
                  </c:pt>
                  <c:pt idx="3">
                    <c:v>0.122234719006558</c:v>
                  </c:pt>
                  <c:pt idx="4">
                    <c:v>0.22544488644765701</c:v>
                  </c:pt>
                  <c:pt idx="5">
                    <c:v>0.41163630117428202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'CD3+CD4+IL4 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'CD3+CD4+IL4 '!$B$9:$G$9</c:f>
              <c:numCache>
                <c:formatCode>General</c:formatCode>
                <c:ptCount val="6"/>
                <c:pt idx="0">
                  <c:v>1.748905109489052</c:v>
                </c:pt>
                <c:pt idx="1">
                  <c:v>1.6675213675213669</c:v>
                </c:pt>
                <c:pt idx="2">
                  <c:v>1.5493506493506499</c:v>
                </c:pt>
                <c:pt idx="3">
                  <c:v>1.7535714285714299</c:v>
                </c:pt>
                <c:pt idx="4">
                  <c:v>1.5666666666666671</c:v>
                </c:pt>
                <c:pt idx="5">
                  <c:v>2.3666666666666671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79-41F4-A00C-BBEE7AB011BF}"/>
            </c:ext>
          </c:extLst>
        </c:ser>
        <c:ser>
          <c:idx val="1"/>
          <c:order val="1"/>
          <c:tx>
            <c:strRef>
              <c:f>'CD3+CD4+IL4 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'CD3+CD4+IL4 '!$B$16:$G$16</c:f>
                <c:numCache>
                  <c:formatCode>General</c:formatCode>
                  <c:ptCount val="6"/>
                  <c:pt idx="0">
                    <c:v>8.0436586070632504E-2</c:v>
                  </c:pt>
                  <c:pt idx="1">
                    <c:v>7.1232370681533694E-2</c:v>
                  </c:pt>
                  <c:pt idx="2">
                    <c:v>0.147822740131551</c:v>
                  </c:pt>
                  <c:pt idx="4">
                    <c:v>0.79999999999999905</c:v>
                  </c:pt>
                </c:numCache>
              </c:numRef>
            </c:plus>
            <c:minus>
              <c:numRef>
                <c:f>'CD3+CD4+IL4 '!$B$16:$G$16</c:f>
                <c:numCache>
                  <c:formatCode>General</c:formatCode>
                  <c:ptCount val="6"/>
                  <c:pt idx="0">
                    <c:v>8.0436586070632504E-2</c:v>
                  </c:pt>
                  <c:pt idx="1">
                    <c:v>7.1232370681533694E-2</c:v>
                  </c:pt>
                  <c:pt idx="2">
                    <c:v>0.147822740131551</c:v>
                  </c:pt>
                  <c:pt idx="4">
                    <c:v>0.79999999999999905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'CD3+CD4+IL4 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'CD3+CD4+IL4 '!$B$10:$G$10</c:f>
              <c:numCache>
                <c:formatCode>General</c:formatCode>
                <c:ptCount val="6"/>
                <c:pt idx="0">
                  <c:v>1.9230769230769229</c:v>
                </c:pt>
                <c:pt idx="1">
                  <c:v>1.629999999999999</c:v>
                </c:pt>
                <c:pt idx="2">
                  <c:v>1.78125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79-41F4-A00C-BBEE7AB01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6352"/>
        <c:axId val="291244512"/>
      </c:lineChart>
      <c:catAx>
        <c:axId val="2912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44512"/>
        <c:crosses val="autoZero"/>
        <c:auto val="1"/>
        <c:lblAlgn val="ctr"/>
        <c:lblOffset val="100"/>
        <c:noMultiLvlLbl val="0"/>
      </c:catAx>
      <c:valAx>
        <c:axId val="29124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/CD4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/TNF</a:t>
            </a:r>
            <a:r>
              <a:rPr lang="en-US" b="1" i="0" baseline="0">
                <a:solidFill>
                  <a:schemeClr val="tx1"/>
                </a:solidFill>
                <a:latin typeface="Arial" panose="020B0604020202020204" pitchFamily="34" charset="0"/>
              </a:rPr>
              <a:t> alpha</a:t>
            </a:r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'CD3+CD4+TNF alpha'!$A$9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'CD3+CD4+TNF alpha'!$B$15:$G$15</c:f>
                <c:numCache>
                  <c:formatCode>General</c:formatCode>
                  <c:ptCount val="6"/>
                  <c:pt idx="0">
                    <c:v>1.3429052481616099</c:v>
                  </c:pt>
                  <c:pt idx="1">
                    <c:v>1.362364896103927</c:v>
                  </c:pt>
                  <c:pt idx="2">
                    <c:v>2.066525930814894</c:v>
                  </c:pt>
                  <c:pt idx="3">
                    <c:v>1.6824843691985221</c:v>
                  </c:pt>
                  <c:pt idx="4">
                    <c:v>3.1596147760256761</c:v>
                  </c:pt>
                  <c:pt idx="5">
                    <c:v>2.7412036646087241</c:v>
                  </c:pt>
                </c:numCache>
              </c:numRef>
            </c:plus>
            <c:minus>
              <c:numRef>
                <c:f>'CD3+CD4+TNF alpha'!$B$15:$G$15</c:f>
                <c:numCache>
                  <c:formatCode>General</c:formatCode>
                  <c:ptCount val="6"/>
                  <c:pt idx="0">
                    <c:v>1.3429052481616099</c:v>
                  </c:pt>
                  <c:pt idx="1">
                    <c:v>1.362364896103927</c:v>
                  </c:pt>
                  <c:pt idx="2">
                    <c:v>2.066525930814894</c:v>
                  </c:pt>
                  <c:pt idx="3">
                    <c:v>1.6824843691985221</c:v>
                  </c:pt>
                  <c:pt idx="4">
                    <c:v>3.1596147760256761</c:v>
                  </c:pt>
                  <c:pt idx="5">
                    <c:v>2.7412036646087241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'CD3+CD4+TNF alpha'!$B$9:$G$9</c:f>
              <c:numCache>
                <c:formatCode>General</c:formatCode>
                <c:ptCount val="6"/>
                <c:pt idx="0">
                  <c:v>67.986956521739131</c:v>
                </c:pt>
                <c:pt idx="1">
                  <c:v>63.197435897435902</c:v>
                </c:pt>
                <c:pt idx="2">
                  <c:v>58.763636363636337</c:v>
                </c:pt>
                <c:pt idx="3">
                  <c:v>67.287500000000023</c:v>
                </c:pt>
                <c:pt idx="4">
                  <c:v>64.104761904761787</c:v>
                </c:pt>
                <c:pt idx="5">
                  <c:v>70.244444444444454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8F-4E2C-8E1C-1B43A276DD12}"/>
            </c:ext>
          </c:extLst>
        </c:ser>
        <c:ser>
          <c:idx val="1"/>
          <c:order val="1"/>
          <c:tx>
            <c:strRef>
              <c:f>'CD3+CD4+TNF alpha'!$A$10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'CD3+CD4+TNF alpha'!$B$16:$G$16</c:f>
                <c:numCache>
                  <c:formatCode>General</c:formatCode>
                  <c:ptCount val="6"/>
                  <c:pt idx="0">
                    <c:v>2.989583612770411</c:v>
                  </c:pt>
                  <c:pt idx="1">
                    <c:v>3.2897276431572231</c:v>
                  </c:pt>
                  <c:pt idx="2">
                    <c:v>9.1354184652764534</c:v>
                  </c:pt>
                </c:numCache>
              </c:numRef>
            </c:plus>
            <c:minus>
              <c:numRef>
                <c:f>'CD3+CD4+TNF alpha'!$B$16:$G$16</c:f>
                <c:numCache>
                  <c:formatCode>General</c:formatCode>
                  <c:ptCount val="6"/>
                  <c:pt idx="0">
                    <c:v>2.989583612770411</c:v>
                  </c:pt>
                  <c:pt idx="1">
                    <c:v>3.2897276431572231</c:v>
                  </c:pt>
                  <c:pt idx="2">
                    <c:v>9.1354184652764534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'CD3+CD4+TNF alpha'!$B$7:$G$8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Gestational age (weeks)</c:v>
                  </c:pt>
                </c:lvl>
              </c:multiLvlStrCache>
            </c:multiLvlStrRef>
          </c:cat>
          <c:val>
            <c:numRef>
              <c:f>'CD3+CD4+TNF alpha'!$B$10:$G$10</c:f>
              <c:numCache>
                <c:formatCode>General</c:formatCode>
                <c:ptCount val="6"/>
                <c:pt idx="0">
                  <c:v>68.718918918918902</c:v>
                </c:pt>
                <c:pt idx="1">
                  <c:v>57.286792452830177</c:v>
                </c:pt>
                <c:pt idx="2">
                  <c:v>61.112500000000011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88F-4E2C-8E1C-1B43A276D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30912"/>
        <c:axId val="291233088"/>
      </c:lineChart>
      <c:catAx>
        <c:axId val="2912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3088"/>
        <c:crosses val="autoZero"/>
        <c:auto val="1"/>
        <c:lblAlgn val="ctr"/>
        <c:lblOffset val="100"/>
        <c:noMultiLvlLbl val="0"/>
      </c:catAx>
      <c:valAx>
        <c:axId val="2912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CD3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/CD56</a:t>
            </a:r>
            <a:r>
              <a:rPr lang="en-US" b="1" i="0" baseline="3000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</a:rPr>
              <a:t>/IL4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'CD3+CD56+IL4'!$A$9</c:f>
              <c:strCache>
                <c:ptCount val="1"/>
                <c:pt idx="0">
                  <c:v>Pregnancy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'CD3+CD56+IL4'!$B$15:$G$15</c:f>
                <c:numCache>
                  <c:formatCode>General</c:formatCode>
                  <c:ptCount val="6"/>
                  <c:pt idx="0">
                    <c:v>0.14266459687559099</c:v>
                  </c:pt>
                  <c:pt idx="1">
                    <c:v>0.15571150320434601</c:v>
                  </c:pt>
                  <c:pt idx="2">
                    <c:v>0.18631772484457801</c:v>
                  </c:pt>
                  <c:pt idx="3">
                    <c:v>0.193079327281241</c:v>
                  </c:pt>
                  <c:pt idx="4">
                    <c:v>0.28291886451812798</c:v>
                  </c:pt>
                  <c:pt idx="5">
                    <c:v>0.45106184733743199</c:v>
                  </c:pt>
                </c:numCache>
              </c:numRef>
            </c:plus>
            <c:minus>
              <c:numRef>
                <c:f>'CD3+CD56+IL4'!$B$15:$G$15</c:f>
                <c:numCache>
                  <c:formatCode>General</c:formatCode>
                  <c:ptCount val="6"/>
                  <c:pt idx="0">
                    <c:v>0.14266459687559099</c:v>
                  </c:pt>
                  <c:pt idx="1">
                    <c:v>0.15571150320434601</c:v>
                  </c:pt>
                  <c:pt idx="2">
                    <c:v>0.18631772484457801</c:v>
                  </c:pt>
                  <c:pt idx="3">
                    <c:v>0.193079327281241</c:v>
                  </c:pt>
                  <c:pt idx="4">
                    <c:v>0.28291886451812798</c:v>
                  </c:pt>
                  <c:pt idx="5">
                    <c:v>0.45106184733743199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'CD3+CD56+IL4'!$B$9:$G$9</c:f>
              <c:numCache>
                <c:formatCode>General</c:formatCode>
                <c:ptCount val="6"/>
                <c:pt idx="0">
                  <c:v>3.2255474452554731</c:v>
                </c:pt>
                <c:pt idx="1">
                  <c:v>3.543589743589743</c:v>
                </c:pt>
                <c:pt idx="2">
                  <c:v>3.416883116883112</c:v>
                </c:pt>
                <c:pt idx="3">
                  <c:v>3.4875000000000012</c:v>
                </c:pt>
                <c:pt idx="4">
                  <c:v>2.5904761904761902</c:v>
                </c:pt>
                <c:pt idx="5">
                  <c:v>3.1888888888888891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49-47F0-B6DF-0B151FA25609}"/>
            </c:ext>
          </c:extLst>
        </c:ser>
        <c:ser>
          <c:idx val="1"/>
          <c:order val="1"/>
          <c:tx>
            <c:strRef>
              <c:f>'CD3+CD56+IL4'!$A$10</c:f>
              <c:strCache>
                <c:ptCount val="1"/>
                <c:pt idx="0">
                  <c:v>miscarriages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'CD3+CD56+IL4'!$B$16:$G$16</c:f>
                <c:numCache>
                  <c:formatCode>General</c:formatCode>
                  <c:ptCount val="6"/>
                  <c:pt idx="0">
                    <c:v>0.26632530101155</c:v>
                  </c:pt>
                  <c:pt idx="1">
                    <c:v>0.26041264099452599</c:v>
                  </c:pt>
                  <c:pt idx="2">
                    <c:v>0.57532599454570099</c:v>
                  </c:pt>
                </c:numCache>
              </c:numRef>
            </c:plus>
            <c:minus>
              <c:numRef>
                <c:f>'CD3+CD56+IL4'!$B$16:$G$16</c:f>
                <c:numCache>
                  <c:formatCode>General</c:formatCode>
                  <c:ptCount val="6"/>
                  <c:pt idx="0">
                    <c:v>0.26632530101155</c:v>
                  </c:pt>
                  <c:pt idx="1">
                    <c:v>0.26041264099452599</c:v>
                  </c:pt>
                  <c:pt idx="2">
                    <c:v>0.57532599454570099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'CD3+CD56+IL4'!$B$7:$G$8</c:f>
              <c:multiLvlStrCache>
                <c:ptCount val="6"/>
                <c:lvl>
                  <c:pt idx="0">
                    <c:v>0</c:v>
                  </c:pt>
                  <c:pt idx="1">
                    <c:v>4-5</c:v>
                  </c:pt>
                  <c:pt idx="2">
                    <c:v>6-9</c:v>
                  </c:pt>
                  <c:pt idx="3">
                    <c:v>10-12</c:v>
                  </c:pt>
                  <c:pt idx="4">
                    <c:v>13-16</c:v>
                  </c:pt>
                  <c:pt idx="5">
                    <c:v>17-20</c:v>
                  </c:pt>
                </c:lvl>
                <c:lvl>
                  <c:pt idx="0">
                    <c:v>STAGE</c:v>
                  </c:pt>
                </c:lvl>
              </c:multiLvlStrCache>
            </c:multiLvlStrRef>
          </c:cat>
          <c:val>
            <c:numRef>
              <c:f>'CD3+CD56+IL4'!$B$10:$G$10</c:f>
              <c:numCache>
                <c:formatCode>General</c:formatCode>
                <c:ptCount val="6"/>
                <c:pt idx="0">
                  <c:v>3.386206896551724</c:v>
                </c:pt>
                <c:pt idx="1">
                  <c:v>3.6150000000000002</c:v>
                </c:pt>
                <c:pt idx="2">
                  <c:v>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49-47F0-B6DF-0B151FA25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788624"/>
        <c:axId val="299791344"/>
      </c:lineChart>
      <c:catAx>
        <c:axId val="29978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91344"/>
        <c:crosses val="autoZero"/>
        <c:auto val="1"/>
        <c:lblAlgn val="ctr"/>
        <c:lblOffset val="100"/>
        <c:noMultiLvlLbl val="0"/>
      </c:catAx>
      <c:valAx>
        <c:axId val="29979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1"/>
                    </a:solidFill>
                  </a:rPr>
                  <a:t>Expression level (A.U)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4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9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8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1CEF-F873-4EBB-8281-D668F6199B1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78AA-F850-4F60-B582-5B20ABC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3341" y="5763238"/>
            <a:ext cx="701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marR="53340" algn="ctr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13th Congress of ISIR-ESRI 2016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2920" marR="53340" algn="ctr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22 – 25 2016, Erfurt, Germany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682" y="2951946"/>
            <a:ext cx="11468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Elevated levels of Tc17 and NK17 cells in early pregnancy are associated with spontaneous abortion in women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a history of infertility or miscarriages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6481" y="4858625"/>
            <a:ext cx="701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Nadera Mansouri-Attia, PhD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7" cy="16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205074"/>
              </p:ext>
            </p:extLst>
          </p:nvPr>
        </p:nvGraphicFramePr>
        <p:xfrm>
          <a:off x="1016466" y="1117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49956"/>
              </p:ext>
            </p:extLst>
          </p:nvPr>
        </p:nvGraphicFramePr>
        <p:xfrm>
          <a:off x="6695813" y="1117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912642"/>
              </p:ext>
            </p:extLst>
          </p:nvPr>
        </p:nvGraphicFramePr>
        <p:xfrm>
          <a:off x="6695813" y="40204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088" y="234893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(NK) cells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977109"/>
              </p:ext>
            </p:extLst>
          </p:nvPr>
        </p:nvGraphicFramePr>
        <p:xfrm>
          <a:off x="1016466" y="40204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0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32324"/>
              </p:ext>
            </p:extLst>
          </p:nvPr>
        </p:nvGraphicFramePr>
        <p:xfrm>
          <a:off x="2705100" y="1648838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137395" y="398585"/>
            <a:ext cx="999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Th1/Th2 ratio does not correlate with pregnancy outcome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IL-17-producing cells during early pregnancy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08" y="1431900"/>
            <a:ext cx="119163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IL-17 is a proinflammatory cytokine that plays a role in host defense against bacteria and fungi but also in the pathogenesis of autoimmune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many IL-17 producing cells including CD4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 cells (Th17), CD8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 cells (Tc17), NK cells (NK17), and NKT cells (NKT17)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IL-17 producing CD8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 cells may also be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 cells or MAIT cells (Kim and Jordan.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Life Sci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Tc17 cells are key mediators of graft-versus-host disease (GVHD) after allogeneic stem cell transplantation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Gartlan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2015)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Th17 were previously associated with a negative pregnancy outcome (Figueiredo and Schumacher.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2016), nothing is known so far on Tc17 or NK17 in relation to pregnancy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61397" y="3326148"/>
            <a:ext cx="12167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T-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*, p&lt;.05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**, p&lt;.01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***, p&lt;.001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IL-17 (Tc17) 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62" y="6210111"/>
            <a:ext cx="122814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Miscarriages are associated with a spike in CD3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IL-17 production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5100" y="1606425"/>
            <a:ext cx="6858000" cy="4114800"/>
            <a:chOff x="2705100" y="1606425"/>
            <a:chExt cx="6858000" cy="4114800"/>
          </a:xfrm>
        </p:grpSpPr>
        <p:sp>
          <p:nvSpPr>
            <p:cNvPr id="4" name="TextBox 3"/>
            <p:cNvSpPr txBox="1"/>
            <p:nvPr/>
          </p:nvSpPr>
          <p:spPr>
            <a:xfrm>
              <a:off x="5165366" y="2458219"/>
              <a:ext cx="1376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*</a:t>
              </a:r>
            </a:p>
          </p:txBody>
        </p:sp>
        <p:graphicFrame>
          <p:nvGraphicFramePr>
            <p:cNvPr id="9" name="Char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376534"/>
                </p:ext>
              </p:extLst>
            </p:nvPr>
          </p:nvGraphicFramePr>
          <p:xfrm>
            <a:off x="2705100" y="1606425"/>
            <a:ext cx="6858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70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91795"/>
              </p:ext>
            </p:extLst>
          </p:nvPr>
        </p:nvGraphicFramePr>
        <p:xfrm>
          <a:off x="2705100" y="1930941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6367" y="234893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IL-17 (NK/IL-17)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0199" y="229552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62" y="6210111"/>
            <a:ext cx="122814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Miscarriages are associated with a spike in CD3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IL-17 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9869" y="5470886"/>
            <a:ext cx="16838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Gestational age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29773" y="5233623"/>
            <a:ext cx="1067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4-5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380091" y="5233623"/>
            <a:ext cx="1067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10-12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728" y="5225994"/>
            <a:ext cx="1067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13-16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2011" y="5241014"/>
            <a:ext cx="1067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17-20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05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3644"/>
              </p:ext>
            </p:extLst>
          </p:nvPr>
        </p:nvGraphicFramePr>
        <p:xfrm>
          <a:off x="2667000" y="154676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IL-17 (Th17)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62" y="6210111"/>
            <a:ext cx="122814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No correlation between CD3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IL-17 production and pregnancy loss.</a:t>
            </a:r>
          </a:p>
        </p:txBody>
      </p:sp>
    </p:spTree>
    <p:extLst>
      <p:ext uri="{BB962C8B-B14F-4D97-AF65-F5344CB8AC3E}">
        <p14:creationId xmlns:p14="http://schemas.microsoft.com/office/powerpoint/2010/main" val="29641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260" y="956622"/>
            <a:ext cx="12350898" cy="42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noAutofit/>
          </a:bodyPr>
          <a:lstStyle>
            <a:lvl1pPr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Treg cells are enriched in the fetal-maternal interface during early pregnancy</a:t>
            </a:r>
          </a:p>
          <a:p>
            <a:r>
              <a:rPr lang="en-US" sz="2400" dirty="0"/>
              <a:t>      (</a:t>
            </a:r>
            <a:r>
              <a:rPr lang="en-US" sz="2400" dirty="0" err="1"/>
              <a:t>Mjosberg</a:t>
            </a:r>
            <a:r>
              <a:rPr lang="en-US" sz="2400" dirty="0"/>
              <a:t> et al. </a:t>
            </a:r>
            <a:r>
              <a:rPr lang="en-US" sz="2400" i="1" dirty="0"/>
              <a:t>Biol Reprod </a:t>
            </a:r>
            <a:r>
              <a:rPr lang="en-US" sz="2400" dirty="0"/>
              <a:t>2010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Treg cells were shown to migrate from the peripheral blood to the decidua in pregnant subjects (</a:t>
            </a:r>
            <a:r>
              <a:rPr lang="nl-NL" sz="2400" dirty="0"/>
              <a:t>Tilburgs et al. </a:t>
            </a:r>
            <a:r>
              <a:rPr lang="en-US" sz="2400" i="1" dirty="0"/>
              <a:t>Immunol</a:t>
            </a:r>
            <a:r>
              <a:rPr lang="en-US" sz="2400" dirty="0"/>
              <a:t> </a:t>
            </a:r>
            <a:r>
              <a:rPr lang="nl-NL" sz="2400" dirty="0"/>
              <a:t>2008): </a:t>
            </a:r>
          </a:p>
          <a:p>
            <a:pPr marL="1085850" lvl="1" indent="-342900">
              <a:buFont typeface="Arial"/>
              <a:buChar char="•"/>
            </a:pPr>
            <a:r>
              <a:rPr lang="nl-NL" sz="2400" dirty="0"/>
              <a:t>This correlates with decreasing Treg cell levels in peripheral blood of pregnant women (</a:t>
            </a:r>
            <a:r>
              <a:rPr lang="en-US" sz="2400" dirty="0" err="1"/>
              <a:t>Wegienka</a:t>
            </a:r>
            <a:r>
              <a:rPr lang="en-US" sz="2400" dirty="0"/>
              <a:t> et al. </a:t>
            </a:r>
            <a:r>
              <a:rPr lang="en-US" sz="2400" i="1" dirty="0"/>
              <a:t>J Reprod Immunol 2011</a:t>
            </a:r>
            <a:r>
              <a:rPr lang="en-US" sz="2400" dirty="0" smtClean="0"/>
              <a:t>)</a:t>
            </a:r>
            <a:endParaRPr lang="en-US" sz="2400" i="1" dirty="0"/>
          </a:p>
          <a:p>
            <a:endParaRPr lang="nl-NL" sz="2400" b="1" i="1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nl-NL" sz="2400" dirty="0"/>
              <a:t>Treg cells might be recruited and expanded by the recognition to fetal antigens (</a:t>
            </a:r>
            <a:r>
              <a:rPr lang="en-US" sz="2400" dirty="0" err="1"/>
              <a:t>Aluvihare</a:t>
            </a:r>
            <a:r>
              <a:rPr lang="en-US" sz="2400" dirty="0"/>
              <a:t> et al. </a:t>
            </a:r>
            <a:r>
              <a:rPr lang="en-US" sz="2400" i="1" dirty="0"/>
              <a:t>Nat Immunol </a:t>
            </a:r>
            <a:r>
              <a:rPr lang="en-US" sz="2400" dirty="0"/>
              <a:t>2004</a:t>
            </a:r>
            <a:r>
              <a:rPr lang="en-US" sz="2400" dirty="0" smtClean="0"/>
              <a:t>)</a:t>
            </a:r>
            <a:endParaRPr lang="en-US" sz="2400" dirty="0"/>
          </a:p>
          <a:p>
            <a:pPr eaLnBrk="1" hangingPunct="1"/>
            <a:endParaRPr lang="nl-NL" sz="20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proportion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Treg cells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in the POC of spontaneous abortion cases vs terminated early pregnancy (</a:t>
            </a:r>
            <a:r>
              <a:rPr lang="en-US" sz="2400" dirty="0"/>
              <a:t>Sasaki et al. </a:t>
            </a:r>
            <a:r>
              <a:rPr lang="pt-BR" sz="2400" i="1" dirty="0"/>
              <a:t>Mol Hum Reprod </a:t>
            </a:r>
            <a:r>
              <a:rPr lang="pt-BR" sz="2400" dirty="0"/>
              <a:t>2004)</a:t>
            </a:r>
          </a:p>
          <a:p>
            <a:pPr eaLnBrk="1" hangingPunct="1"/>
            <a:endParaRPr lang="pt-BR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44467" y="86090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Treg cell trafficking during early pregnancy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68" y="5997686"/>
            <a:ext cx="1197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RM patients have a lower ability to induce and maintain immune                       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tolerance towards fetal alloantigens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556260" y="6104931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914" y="243839"/>
            <a:ext cx="1093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on Neupogen (G-CSF)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levels of immune cells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for intra cellular cytokines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peripheral blood</a:t>
            </a:r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86335818"/>
              </p:ext>
            </p:extLst>
          </p:nvPr>
        </p:nvGraphicFramePr>
        <p:xfrm>
          <a:off x="1281881" y="1629691"/>
          <a:ext cx="9628238" cy="4045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4329">
                  <a:extLst>
                    <a:ext uri="{9D8B030D-6E8A-4147-A177-3AD203B41FA5}">
                      <a16:colId xmlns="" xmlns:a16="http://schemas.microsoft.com/office/drawing/2014/main" val="1951523480"/>
                    </a:ext>
                  </a:extLst>
                </a:gridCol>
                <a:gridCol w="2376942">
                  <a:extLst>
                    <a:ext uri="{9D8B030D-6E8A-4147-A177-3AD203B41FA5}">
                      <a16:colId xmlns="" xmlns:a16="http://schemas.microsoft.com/office/drawing/2014/main" val="2272550980"/>
                    </a:ext>
                  </a:extLst>
                </a:gridCol>
                <a:gridCol w="2321341">
                  <a:extLst>
                    <a:ext uri="{9D8B030D-6E8A-4147-A177-3AD203B41FA5}">
                      <a16:colId xmlns="" xmlns:a16="http://schemas.microsoft.com/office/drawing/2014/main" val="2112915838"/>
                    </a:ext>
                  </a:extLst>
                </a:gridCol>
                <a:gridCol w="1445626">
                  <a:extLst>
                    <a:ext uri="{9D8B030D-6E8A-4147-A177-3AD203B41FA5}">
                      <a16:colId xmlns="" xmlns:a16="http://schemas.microsoft.com/office/drawing/2014/main" val="85150218"/>
                    </a:ext>
                  </a:extLst>
                </a:gridCol>
              </a:tblGrid>
              <a:tr h="2957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GROUP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NEUPOGEN GROUP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1496774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4715553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(+/- 1.14)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35.32 (+/-0.44)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**, p= 0.006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6754471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Infertility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3222106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(32.35%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(21.83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635154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(67.65%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(78.17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0985339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deliveries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(30.14%)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(19.7%)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186385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miscarriage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636140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(32.35%)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(21.83%)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906812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(17.64%)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(18.31%)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0103219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(18.38%)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(18.31%)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8789987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 more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(31.61%)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(41.58%)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1528027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infertility (Y)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 (+/- 0.28)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 (+/-0.19)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ns, p=0.7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917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Disclosure statement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3174" y="3198167"/>
            <a:ext cx="788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934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2557913" y="1583576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9258" y="2474063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675" y="2843395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5877" y="216872"/>
            <a:ext cx="1229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Decrease in levels of peripheral blood Treg cells is enhanced by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Neupogen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critical stage of implantation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24" y="5879371"/>
            <a:ext cx="1228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Reduction of 60% in Neupogen treated patients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20% in control patients at the time of implantation.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1397" y="3326148"/>
            <a:ext cx="12167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T-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*, p&lt;.05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**, p&lt;.01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***, p&lt;.001</a:t>
            </a:r>
          </a:p>
        </p:txBody>
      </p:sp>
    </p:spTree>
    <p:extLst>
      <p:ext uri="{BB962C8B-B14F-4D97-AF65-F5344CB8AC3E}">
        <p14:creationId xmlns:p14="http://schemas.microsoft.com/office/powerpoint/2010/main" val="26450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379671"/>
              </p:ext>
            </p:extLst>
          </p:nvPr>
        </p:nvGraphicFramePr>
        <p:xfrm>
          <a:off x="2705100" y="1707204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5877" y="216872"/>
            <a:ext cx="1229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Neupogen reduced 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IL-17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peripheral blood at critical stage of implantation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7299" y="2402731"/>
            <a:ext cx="7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5922" y="2640248"/>
            <a:ext cx="7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25" y="5879371"/>
            <a:ext cx="11993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1.8-fold decrease in levels of IL-17 producing CD8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 cells in Neupogen treated patients at time of implantation.</a:t>
            </a:r>
          </a:p>
        </p:txBody>
      </p:sp>
    </p:spTree>
    <p:extLst>
      <p:ext uri="{BB962C8B-B14F-4D97-AF65-F5344CB8AC3E}">
        <p14:creationId xmlns:p14="http://schemas.microsoft.com/office/powerpoint/2010/main" val="3318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839" y="233650"/>
            <a:ext cx="1229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Tc17 and NK IL-17: covariant in correlation with loss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 are they co-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27554"/>
              </p:ext>
            </p:extLst>
          </p:nvPr>
        </p:nvGraphicFramePr>
        <p:xfrm>
          <a:off x="141862" y="1901758"/>
          <a:ext cx="57912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73636"/>
              </p:ext>
            </p:extLst>
          </p:nvPr>
        </p:nvGraphicFramePr>
        <p:xfrm>
          <a:off x="6289742" y="1901758"/>
          <a:ext cx="57912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224" y="5879371"/>
            <a:ext cx="12281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IL-17 and CD3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IL-17 are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to correlate with a loss in our 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20210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637" y="276838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73" y="1238626"/>
            <a:ext cx="11882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Th1/Th2 ratio: our data do not support its role a biomarker of pregnancy outcome (supported largely by the literature)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IL-17 and CD3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IL-17 increase is associated with a miscarriage during early pregnancy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levels of Treg cells in the peripheral blood reflect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lack of recruitment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decidua and this is associated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miscarriage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Correlation with the use of Neupogen and the: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- accentuation in Treg cells proliferation and recruitment to the decidua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inhibition CD4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IL-17 production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could significantly and positively impact the pregnancy outcome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06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82" y="2090172"/>
            <a:ext cx="5813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Braverman Reproductive Immunology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Jeffrey Braverman, MD, FACOG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Darren Ritsick, PhD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Andrea Vidali, MD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Meredith Campbell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Katie Carlson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Medical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154" y="2129423"/>
            <a:ext cx="5813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Reprosource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Benjamin Leader, MD, PhD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Kevin Arnold, PhD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Meenakshi Khare, PhD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7765" y="5574167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all our patients!</a:t>
            </a:r>
          </a:p>
        </p:txBody>
      </p:sp>
    </p:spTree>
    <p:extLst>
      <p:ext uri="{BB962C8B-B14F-4D97-AF65-F5344CB8AC3E}">
        <p14:creationId xmlns:p14="http://schemas.microsoft.com/office/powerpoint/2010/main" val="4109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27550"/>
              </p:ext>
            </p:extLst>
          </p:nvPr>
        </p:nvGraphicFramePr>
        <p:xfrm>
          <a:off x="2667000" y="1606138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228" y="341897"/>
            <a:ext cx="991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of Neupogen (G-CSF) on IL-17 producing cells</a:t>
            </a:r>
          </a:p>
        </p:txBody>
      </p:sp>
    </p:spTree>
    <p:extLst>
      <p:ext uri="{BB962C8B-B14F-4D97-AF65-F5344CB8AC3E}">
        <p14:creationId xmlns:p14="http://schemas.microsoft.com/office/powerpoint/2010/main" val="11148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01451"/>
              </p:ext>
            </p:extLst>
          </p:nvPr>
        </p:nvGraphicFramePr>
        <p:xfrm>
          <a:off x="2286000" y="1534886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228" y="341897"/>
            <a:ext cx="991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of Neupogen (G-CSF) on IL-17 producing cells</a:t>
            </a:r>
          </a:p>
        </p:txBody>
      </p:sp>
    </p:spTree>
    <p:extLst>
      <p:ext uri="{BB962C8B-B14F-4D97-AF65-F5344CB8AC3E}">
        <p14:creationId xmlns:p14="http://schemas.microsoft.com/office/powerpoint/2010/main" val="11821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36026"/>
              </p:ext>
            </p:extLst>
          </p:nvPr>
        </p:nvGraphicFramePr>
        <p:xfrm>
          <a:off x="2705100" y="1836019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228" y="341897"/>
            <a:ext cx="991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of Neupogen (G-CSF) on IL-17 producing cells</a:t>
            </a:r>
          </a:p>
        </p:txBody>
      </p:sp>
    </p:spTree>
    <p:extLst>
      <p:ext uri="{BB962C8B-B14F-4D97-AF65-F5344CB8AC3E}">
        <p14:creationId xmlns:p14="http://schemas.microsoft.com/office/powerpoint/2010/main" val="29077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2705100" y="1580745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832" y="398834"/>
            <a:ext cx="1195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Losses on Neupogen could not be attributed to a spike in Tc17 cells</a:t>
            </a:r>
          </a:p>
        </p:txBody>
      </p:sp>
    </p:spTree>
    <p:extLst>
      <p:ext uri="{BB962C8B-B14F-4D97-AF65-F5344CB8AC3E}">
        <p14:creationId xmlns:p14="http://schemas.microsoft.com/office/powerpoint/2010/main" val="247507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419" y="90282"/>
            <a:ext cx="1007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Monitoring of immunologic reactions at the maternal-fetal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interface during early pregnancy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1" y="5937779"/>
            <a:ext cx="375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Weiss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Reproductive Sciences.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498" y="1367556"/>
            <a:ext cx="758550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Fetus is a semi-allograft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Maternal immune tolerance towards the fetus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Degree of immunosuppression to allow fetal 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Sufficient immune function to fight infections</a:t>
            </a:r>
          </a:p>
          <a:p>
            <a:pPr marL="342900" indent="-342900">
              <a:buFontTx/>
              <a:buChar char="-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Th1/Th2 paradigm during pregnancy: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Th1/Th2: shift towards Th1 bias in threatened miscarriage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Calleja-Agius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Gynecol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Th1/Th2: use to determine therapies efficiency (Lee et al.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Am J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Reprod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Immunol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2016)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Helpful but overly simplistic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Chaouat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Arch Allergy Immunol</a:t>
            </a:r>
            <a:r>
              <a:rPr lang="en-US" sz="2000" dirty="0">
                <a:solidFill>
                  <a:srgbClr val="660066"/>
                </a:solidFill>
                <a:latin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2004)</a:t>
            </a:r>
          </a:p>
          <a:p>
            <a:pPr lvl="2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Treg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Figueiredo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and Schumacher.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Immunology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2016):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Maintain homeostasis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Promote fetal survival by inhibiting effector T cells and secreting anti-inflammatory factors such as IL-10 and TGF-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04141" y="1548659"/>
            <a:ext cx="4502357" cy="4389120"/>
            <a:chOff x="3264493" y="1286588"/>
            <a:chExt cx="5794049" cy="5648325"/>
          </a:xfrm>
        </p:grpSpPr>
        <p:pic>
          <p:nvPicPr>
            <p:cNvPr id="11" name="Picture 2" descr="https://www.dovepress.com/cr_data/article_fulltext/s80000/80652/img/fig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2" r="12874"/>
            <a:stretch/>
          </p:blipFill>
          <p:spPr bwMode="auto">
            <a:xfrm>
              <a:off x="3264493" y="1286588"/>
              <a:ext cx="5794049" cy="564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64493" y="3246416"/>
              <a:ext cx="1031920" cy="47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Fetus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117" y="3218984"/>
              <a:ext cx="1417395" cy="3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Decidua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8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2705100" y="1648838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832" y="398834"/>
            <a:ext cx="1195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Losses in the control groups could be attributed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a spike in Tc17 cells</a:t>
            </a:r>
          </a:p>
        </p:txBody>
      </p:sp>
    </p:spTree>
    <p:extLst>
      <p:ext uri="{BB962C8B-B14F-4D97-AF65-F5344CB8AC3E}">
        <p14:creationId xmlns:p14="http://schemas.microsoft.com/office/powerpoint/2010/main" val="377530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42219"/>
              </p:ext>
            </p:extLst>
          </p:nvPr>
        </p:nvGraphicFramePr>
        <p:xfrm>
          <a:off x="2705100" y="1619656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7515" y="301557"/>
            <a:ext cx="930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Successful patients on Neupogen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have lower Tc17 levels than successful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9625" y="2081719"/>
            <a:ext cx="103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0757" y="2406481"/>
            <a:ext cx="103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194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05100" y="1609928"/>
            <a:ext cx="6858000" cy="4114800"/>
            <a:chOff x="2705100" y="1609928"/>
            <a:chExt cx="6858000" cy="4114800"/>
          </a:xfrm>
        </p:grpSpPr>
        <p:graphicFrame>
          <p:nvGraphicFramePr>
            <p:cNvPr id="2" name="Char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559054"/>
                </p:ext>
              </p:extLst>
            </p:nvPr>
          </p:nvGraphicFramePr>
          <p:xfrm>
            <a:off x="2705100" y="1609928"/>
            <a:ext cx="6858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299625" y="1984443"/>
              <a:ext cx="109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607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65516"/>
              </p:ext>
            </p:extLst>
          </p:nvPr>
        </p:nvGraphicFramePr>
        <p:xfrm>
          <a:off x="116732" y="1645920"/>
          <a:ext cx="5943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9115" y="2986392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***</a:t>
            </a: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2148"/>
              </p:ext>
            </p:extLst>
          </p:nvPr>
        </p:nvGraphicFramePr>
        <p:xfrm>
          <a:off x="6134100" y="1645920"/>
          <a:ext cx="5943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29089" y="2068749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7019" y="2818100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6976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467" y="418823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Aims of the Study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8396"/>
            <a:ext cx="12068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Retrospective cross-sectional study to determine association of peripheral blood levels of various immune cell types in relation to pregnancy outcome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Th1/Th2 balance correlate with pregnancy outcome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study?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these parameters to monitor pregnancy and detect women “at risk”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 the effects of immunomodulatory agents such as Neupogen: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on intracellular cytokine levels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to counteract these deleterious effects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to improve the pregnancy outcome</a:t>
            </a:r>
          </a:p>
        </p:txBody>
      </p:sp>
    </p:spTree>
    <p:extLst>
      <p:ext uri="{BB962C8B-B14F-4D97-AF65-F5344CB8AC3E}">
        <p14:creationId xmlns:p14="http://schemas.microsoft.com/office/powerpoint/2010/main" val="26585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360785"/>
            <a:ext cx="12141536" cy="44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noAutofit/>
          </a:bodyPr>
          <a:lstStyle>
            <a:lvl1pPr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Women with a history of infertility or spontaneous abortion, undergoing an IVF cycle in our center were included in the study</a:t>
            </a:r>
          </a:p>
          <a:p>
            <a:pPr eaLnBrk="1" hangingPunct="1"/>
            <a:endParaRPr lang="en-US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All women who conceived (positive </a:t>
            </a:r>
            <a:r>
              <a:rPr lang="el-GR" sz="2400" dirty="0"/>
              <a:t>β</a:t>
            </a:r>
            <a:r>
              <a:rPr lang="en-US" sz="2400" dirty="0"/>
              <a:t>-</a:t>
            </a:r>
            <a:r>
              <a:rPr lang="en-US" sz="2400" dirty="0" err="1"/>
              <a:t>hCG</a:t>
            </a:r>
            <a:r>
              <a:rPr lang="en-US" sz="2400" dirty="0"/>
              <a:t>) were included regardless of the therapy used</a:t>
            </a:r>
          </a:p>
          <a:p>
            <a:pPr eaLnBrk="1" hangingPunct="1"/>
            <a:endParaRPr lang="en-US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Blood was drawn and levels of CD4</a:t>
            </a:r>
            <a:r>
              <a:rPr lang="en-US" sz="2400" baseline="30000" dirty="0"/>
              <a:t>+</a:t>
            </a:r>
            <a:r>
              <a:rPr lang="en-US" sz="2400" dirty="0"/>
              <a:t> T cells, CD8</a:t>
            </a:r>
            <a:r>
              <a:rPr lang="en-US" sz="2400" baseline="30000" dirty="0"/>
              <a:t>+ </a:t>
            </a:r>
            <a:r>
              <a:rPr lang="en-US" sz="2400" dirty="0"/>
              <a:t>T cells, NK cells, and NKT cells positive for intracellular cytokines (IL-10, IL-4, TNF-</a:t>
            </a:r>
            <a:r>
              <a:rPr lang="el-GR" sz="2400" dirty="0"/>
              <a:t>α</a:t>
            </a:r>
            <a:r>
              <a:rPr lang="en-US" sz="2400" dirty="0"/>
              <a:t>, IFN</a:t>
            </a:r>
            <a:r>
              <a:rPr lang="el-GR" sz="2400" dirty="0"/>
              <a:t>γ</a:t>
            </a:r>
            <a:r>
              <a:rPr lang="en-US" sz="2400" dirty="0"/>
              <a:t>, IL-17) were measured, as well as levels of Treg cells, at various time points: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=pre-pregnancy; T</a:t>
            </a:r>
            <a:r>
              <a:rPr lang="en-US" sz="2400" baseline="-25000" dirty="0"/>
              <a:t>1</a:t>
            </a:r>
            <a:r>
              <a:rPr lang="en-US" sz="2400" dirty="0"/>
              <a:t>=4-5 weeks; T</a:t>
            </a:r>
            <a:r>
              <a:rPr lang="en-US" sz="2400" baseline="-25000" dirty="0"/>
              <a:t>2</a:t>
            </a:r>
            <a:r>
              <a:rPr lang="en-US" sz="2400" dirty="0"/>
              <a:t>=6-9 weeks; T</a:t>
            </a:r>
            <a:r>
              <a:rPr lang="en-US" sz="2400" baseline="-25000" dirty="0"/>
              <a:t>3</a:t>
            </a:r>
            <a:r>
              <a:rPr lang="en-US" sz="2400" dirty="0"/>
              <a:t>=10-12 weeks; T</a:t>
            </a:r>
            <a:r>
              <a:rPr lang="en-US" sz="2400" baseline="-25000" dirty="0"/>
              <a:t>4</a:t>
            </a:r>
            <a:r>
              <a:rPr lang="en-US" sz="2400" dirty="0"/>
              <a:t>=13-16; T</a:t>
            </a:r>
            <a:r>
              <a:rPr lang="en-US" sz="2400" baseline="-25000" dirty="0"/>
              <a:t>5</a:t>
            </a:r>
            <a:r>
              <a:rPr lang="en-US" sz="2400" dirty="0"/>
              <a:t>=17-20 weeks). </a:t>
            </a:r>
          </a:p>
          <a:p>
            <a:pPr eaLnBrk="1" hangingPunct="1"/>
            <a:endParaRPr lang="en-US" sz="24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 Treg cells were identified as CD3</a:t>
            </a:r>
            <a:r>
              <a:rPr lang="en-US" sz="2400" baseline="30000" dirty="0"/>
              <a:t>+</a:t>
            </a:r>
            <a:r>
              <a:rPr lang="en-US" sz="2400" dirty="0"/>
              <a:t>CD4</a:t>
            </a:r>
            <a:r>
              <a:rPr lang="en-US" sz="2400" baseline="30000" dirty="0"/>
              <a:t>+</a:t>
            </a:r>
            <a:r>
              <a:rPr lang="en-US" sz="2400" dirty="0"/>
              <a:t>CD25</a:t>
            </a:r>
            <a:r>
              <a:rPr lang="en-US" sz="2400" baseline="30000" dirty="0"/>
              <a:t>hi</a:t>
            </a:r>
            <a:r>
              <a:rPr lang="en-US" sz="2400" dirty="0"/>
              <a:t>CD127</a:t>
            </a:r>
            <a:r>
              <a:rPr lang="en-US" sz="2400" baseline="30000" dirty="0"/>
              <a:t>lo</a:t>
            </a:r>
            <a:r>
              <a:rPr lang="en-US" sz="2400" dirty="0"/>
              <a:t>FoxP3</a:t>
            </a:r>
            <a:r>
              <a:rPr lang="en-US" sz="2400" baseline="30000" dirty="0"/>
              <a:t>+</a:t>
            </a:r>
            <a:r>
              <a:rPr lang="en-US" sz="2400" dirty="0"/>
              <a:t> (immunosuppressive)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1598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Patient demography</a:t>
            </a:r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7300445"/>
              </p:ext>
            </p:extLst>
          </p:nvPr>
        </p:nvGraphicFramePr>
        <p:xfrm>
          <a:off x="2648417" y="1607419"/>
          <a:ext cx="6971365" cy="48992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06869">
                  <a:extLst>
                    <a:ext uri="{9D8B030D-6E8A-4147-A177-3AD203B41FA5}">
                      <a16:colId xmlns="" xmlns:a16="http://schemas.microsoft.com/office/drawing/2014/main" val="527241098"/>
                    </a:ext>
                  </a:extLst>
                </a:gridCol>
                <a:gridCol w="2164496">
                  <a:extLst>
                    <a:ext uri="{9D8B030D-6E8A-4147-A177-3AD203B41FA5}">
                      <a16:colId xmlns="" xmlns:a16="http://schemas.microsoft.com/office/drawing/2014/main" val="2124879900"/>
                    </a:ext>
                  </a:extLst>
                </a:gridCol>
              </a:tblGrid>
              <a:tr h="37686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6555160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in Y (SEM)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34.65 (0.33)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68048434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Infertility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8165712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9453019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73664413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miscarriage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27502567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(27%)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02221929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(18%)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62556929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94899465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 more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(36.7%)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68079697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deliveries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1713333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previous losses (SEM)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 (0.12)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81750368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infertility (Y)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 (0.23)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17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2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76046"/>
              </p:ext>
            </p:extLst>
          </p:nvPr>
        </p:nvGraphicFramePr>
        <p:xfrm>
          <a:off x="6637090" y="11262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05492"/>
              </p:ext>
            </p:extLst>
          </p:nvPr>
        </p:nvGraphicFramePr>
        <p:xfrm>
          <a:off x="1041633" y="40225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18929"/>
              </p:ext>
            </p:extLst>
          </p:nvPr>
        </p:nvGraphicFramePr>
        <p:xfrm>
          <a:off x="6637090" y="40225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 cells (Tc cells)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149293"/>
              </p:ext>
            </p:extLst>
          </p:nvPr>
        </p:nvGraphicFramePr>
        <p:xfrm>
          <a:off x="1041633" y="11262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91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010407"/>
              </p:ext>
            </p:extLst>
          </p:nvPr>
        </p:nvGraphicFramePr>
        <p:xfrm>
          <a:off x="6569978" y="3995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6367" y="453006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 cells (Th cells)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10385"/>
              </p:ext>
            </p:extLst>
          </p:nvPr>
        </p:nvGraphicFramePr>
        <p:xfrm>
          <a:off x="6569978" y="11429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29455"/>
              </p:ext>
            </p:extLst>
          </p:nvPr>
        </p:nvGraphicFramePr>
        <p:xfrm>
          <a:off x="1050022" y="11141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8313"/>
              </p:ext>
            </p:extLst>
          </p:nvPr>
        </p:nvGraphicFramePr>
        <p:xfrm>
          <a:off x="1050022" y="3995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6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012975"/>
              </p:ext>
            </p:extLst>
          </p:nvPr>
        </p:nvGraphicFramePr>
        <p:xfrm>
          <a:off x="1175857" y="10087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720695"/>
              </p:ext>
            </p:extLst>
          </p:nvPr>
        </p:nvGraphicFramePr>
        <p:xfrm>
          <a:off x="6519644" y="10087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8733"/>
              </p:ext>
            </p:extLst>
          </p:nvPr>
        </p:nvGraphicFramePr>
        <p:xfrm>
          <a:off x="1175857" y="3911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581996"/>
              </p:ext>
            </p:extLst>
          </p:nvPr>
        </p:nvGraphicFramePr>
        <p:xfrm>
          <a:off x="6519644" y="3911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088" y="234893"/>
            <a:ext cx="817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CD56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 (NKT) cells</a:t>
            </a:r>
          </a:p>
        </p:txBody>
      </p:sp>
    </p:spTree>
    <p:extLst>
      <p:ext uri="{BB962C8B-B14F-4D97-AF65-F5344CB8AC3E}">
        <p14:creationId xmlns:p14="http://schemas.microsoft.com/office/powerpoint/2010/main" val="7250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1540</Words>
  <Application>Microsoft Office PowerPoint</Application>
  <PresentationFormat>Widescreen</PresentationFormat>
  <Paragraphs>304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 Hanebut</dc:creator>
  <cp:lastModifiedBy>Mark Hanebut</cp:lastModifiedBy>
  <cp:revision>12</cp:revision>
  <dcterms:modified xsi:type="dcterms:W3CDTF">2017-03-04T00:24:56Z</dcterms:modified>
</cp:coreProperties>
</file>